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6" r:id="rId3"/>
    <p:sldId id="285" r:id="rId4"/>
    <p:sldId id="286" r:id="rId5"/>
    <p:sldId id="366" r:id="rId6"/>
    <p:sldId id="367" r:id="rId7"/>
    <p:sldId id="368" r:id="rId8"/>
    <p:sldId id="375" r:id="rId9"/>
    <p:sldId id="284" r:id="rId10"/>
    <p:sldId id="287" r:id="rId11"/>
    <p:sldId id="376" r:id="rId12"/>
    <p:sldId id="377" r:id="rId13"/>
    <p:sldId id="378" r:id="rId14"/>
    <p:sldId id="379" r:id="rId15"/>
    <p:sldId id="380" r:id="rId16"/>
    <p:sldId id="381" r:id="rId17"/>
    <p:sldId id="407" r:id="rId18"/>
    <p:sldId id="405" r:id="rId19"/>
    <p:sldId id="410" r:id="rId20"/>
    <p:sldId id="409" r:id="rId21"/>
    <p:sldId id="413" r:id="rId22"/>
    <p:sldId id="411" r:id="rId23"/>
    <p:sldId id="412" r:id="rId24"/>
    <p:sldId id="414" r:id="rId25"/>
    <p:sldId id="406" r:id="rId26"/>
    <p:sldId id="415" r:id="rId27"/>
    <p:sldId id="424" r:id="rId28"/>
    <p:sldId id="444" r:id="rId29"/>
    <p:sldId id="446" r:id="rId30"/>
    <p:sldId id="416" r:id="rId32"/>
    <p:sldId id="417" r:id="rId33"/>
    <p:sldId id="418" r:id="rId34"/>
    <p:sldId id="447" r:id="rId35"/>
    <p:sldId id="448" r:id="rId36"/>
    <p:sldId id="449" r:id="rId37"/>
    <p:sldId id="450" r:id="rId38"/>
    <p:sldId id="451" r:id="rId39"/>
    <p:sldId id="430" r:id="rId40"/>
    <p:sldId id="435" r:id="rId41"/>
    <p:sldId id="423" r:id="rId42"/>
    <p:sldId id="431" r:id="rId43"/>
    <p:sldId id="437" r:id="rId44"/>
    <p:sldId id="532" r:id="rId45"/>
    <p:sldId id="438" r:id="rId46"/>
    <p:sldId id="607" r:id="rId47"/>
    <p:sldId id="439" r:id="rId48"/>
    <p:sldId id="533" r:id="rId49"/>
    <p:sldId id="535" r:id="rId50"/>
    <p:sldId id="539" r:id="rId51"/>
    <p:sldId id="540" r:id="rId52"/>
    <p:sldId id="541" r:id="rId53"/>
    <p:sldId id="542" r:id="rId54"/>
    <p:sldId id="543" r:id="rId55"/>
    <p:sldId id="432" r:id="rId56"/>
    <p:sldId id="434" r:id="rId57"/>
    <p:sldId id="436" r:id="rId58"/>
    <p:sldId id="536" r:id="rId59"/>
    <p:sldId id="537" r:id="rId60"/>
    <p:sldId id="606" r:id="rId61"/>
    <p:sldId id="480" r:id="rId62"/>
    <p:sldId id="481" r:id="rId63"/>
    <p:sldId id="482" r:id="rId64"/>
    <p:sldId id="483" r:id="rId65"/>
    <p:sldId id="544" r:id="rId66"/>
  </p:sldIdLst>
  <p:sldSz cx="12192000" cy="6858000"/>
  <p:notesSz cx="6858000" cy="9144000"/>
  <p:custDataLst>
    <p:tags r:id="rId7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5" userDrawn="1">
          <p15:clr>
            <a:srgbClr val="A4A3A4"/>
          </p15:clr>
        </p15:guide>
        <p15:guide id="2" pos="383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95"/>
        <p:guide pos="383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0" Type="http://schemas.openxmlformats.org/officeDocument/2006/relationships/tags" Target="tags/tag93.xml"/><Relationship Id="rId7" Type="http://schemas.openxmlformats.org/officeDocument/2006/relationships/slide" Target="slides/slide5.xml"/><Relationship Id="rId69" Type="http://schemas.openxmlformats.org/officeDocument/2006/relationships/tableStyles" Target="tableStyles.xml"/><Relationship Id="rId68" Type="http://schemas.openxmlformats.org/officeDocument/2006/relationships/viewProps" Target="viewProps.xml"/><Relationship Id="rId67" Type="http://schemas.openxmlformats.org/officeDocument/2006/relationships/presProps" Target="presProps.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notesMaster" Target="notesMasters/notesMaster1.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2T18:36:09"/>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8270.42 6962.01,'14'0,"12"0,-19 0,6 0,1 0,-7 0,6-6,21 6,-21 0,0 0,21-14,-27 14,19 0,-5 0,-8 0,0 0,8 0,-8 0,-6 0,19 0,-12 0,-7 0,6 0,7 0,20 0,-19 0,-8 0,27 0,-26 0,-1 0,0 0,-6 0,7 0,-1 0,-6 0,6 0,1 0,6 0,-7 0,0 0,-6 0,7 0,-1 0,0-13,-6 13,7 0,-1 0,-6 0,6 0,1 0,-8 0,8 0,-1 0,7 0,-6 0,-1 0,7 0,-6 0,-1 0,-6 0,6 0,7 0,-6 0,-1 0,-6 0,6 0,-13 7,14-7,6 0,7 13,-21-13,8 0,-1 0,7 0,-6 0,-1 0,-6 0,6 0,7 7,-6-7,13 0,-21 0,8 0,-1 0,-6 0,20 0,-14 0,-6 0,6 0,1 0,-8 0,8 0,-1 0,-6 0,20 13,6 1,-33-8,14-6,19 14,-13-14,-6 0,-1 0,-6 0,6 0,1 0,-1 0,-6 0,6 0,1 0,-8 0,8 0,-14-7,0 7</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3T12:04: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4903.42 6728.01,'6'0,"8"0,-8 0,8 0,-1 0,1 0,-8 0,-6-14,14 14,6 0,7 0,-14 0,-6 0,6 0,1 0,19 0,1 0,-1 0,14 0,-27 0,-6 0,-1 0,-6-13,6 13,54 0,-53 0,-1 0,-6 0,6 0,14 0,-7 7,27-7,-33 13,6-13,0 7,7-7,-7 13,7-13,6 20,-26-20,20 0,-14 0,-6 0,6 0,1 0,-7 0,6 0,7 0,-6 0,19 0,-6 0,-20-13,6 13,0 0,8-14,-8 14,0-6,-6 6,7 0,-1 0,7-14,-7 14,1 0,-14-13,7 13,6 0,0 0,-6 0,7 0,-1 0,0 0,-6 0,7 0,-1 0,-6 0,6 0,0 0,1 0,-7 0,6 0,0 0,-6 0,20 0,-7 0,-7 0,8 7,-8-7,0 0,-6 0,7 0,-1 0,0 0,-6 0,7 0,-1 0,-13-7,7 7,6 0,0 0,-6 0,7 0,-14-14,13 14,0 0,-6 0,7-6,-1 6,-6 0,6 0,-13-14,14 14,-14 0</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3T12:04: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7277.42 6721.01,'14'0,"-8"0,8 0,-1 0,-6 0,-7-7,27 7,-21 0,8 0,-1 0,1 0,-8 0,8 0,-1 0,-6 0,6 0,1 0,-1 0,-6 0,6 0,1 0,-8 0,8 0,-1-13,7 13,-6 0,-1-14,-6 14,6 0,1 0,-7 0,6 0,14 0,-21 0,8 0,-1 0,21 0,13 0,-40 0,19 0,-6 0,7 0,7 0,-27 0,6 7,14-7,-7 0,-7 0,7 0,-20 14,34-14,0 0,-8 0,-19 0,7 0,-1 0,34 0,-14 0,1 0,-14 0,40 0,-46 0,-7 0,6 0,0 0,-6 0,7 0,-1 0,0 0,-6 0,6 0,1 0,-7 0,6 0,0 0,-6 0,7 0,-1 0,21 0,-14 0,6 0,-12 0,-7-7,19 7,-19 0,7 0,-1 0,-6 0,6 0,1 0,-1 0,-6 0,6 0,0 0,8 0,-8 0,0 0,8 0,-1 0,-7 0,7 0,-6-14,-1 14,0 0,-13-6,7 6,7 0,-14-14,13 14,-13 0</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3T12:04: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2944.42 7432.01,'7'0,"6"0,0 0,8 0,5 13,-19-13,20 14,-20-14,6 0,14 13,-7-13,-20 7,13-7,-6 0,7 0,-1 0,-6 0,6 0,0 0,1 0,-7 0,6 0,0 0,-6 0,7 0,-1 0,0 0,-6 0,7-13,-1 13,-6 0,6-14,7 14,-6-13,12 13,-5-7,-8 7,-6 0,6 0,1 0,6 0,-7 0,7 0,-6 0,-1 0,7 0,-6 0,-1 0,7 0,0 0,-6 0,-1 0,0 0,-6 13,7-13,-1 0,-6 0,6 0,1 0,-8 0,8 0,-1 0,1 0,-8 0,8 0,-1 0,-6 0,33 0,-20 0,-6 0,6 0,7 0,-21 0,21 0,-7 0,-6 0,6 0,-7 0,1 0,-8 0,8 0,6 0,7 0,-7 0,7 0,-21 0,-6 14,27-14,-20 0,6 0,-13 13,27-13,-20 0,6 7,1-7,-8 0,-6 13,14-13,-1 0,1 0,-8 0,8 0,-1 0,7 0,0 0,-6 0,-1 0,1 0,-8 0,8 0,6 0,-7 0,1 0,-1 0,-6 0,6 0,1 0,-8 0,8 0,-1 0,7 0,-6 0,-1 0,-6 0,20 0,-21 0,35 0,-35 0,21 0,-20 0,6 0,1 0,-1 0,7 0,-6 0,6 0,0 14,7-14,-14 0,-6 7,26 6,8-13,-35 13,21-13,-20 0,20 7,6-7,-13 0,-6 0,6 0,-7 0,1 0,6 0,7 0,-21 0,8 0,-1 0,-6 0,6 0,14 0,-7 0,14 0,-1 0,-19 0,-1 0,7 0,14 0,-7-13,-7 13,-7 0,-6 0,6 0,1 0,-1-14,-6 14,6 0,1 0,-7 0,6 0,14 0,-27 7,20-7,0 0,7 0,-20 0,-7 13,13-13,14 0,-20 0,6 7,7-7,-7 0,1 0,-1 0,7 0,1 0,5 0,-19 0,7 0,-1 0,0 0,-6 0,6 0,1 0,-7 0,6 0,0 0,1 0,-14-13,7 13,6 0,0-14,-6 14,7 0,-14-6,13 6,-6 0,6-14,0 14,-13-13,14 13,-14 0</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3T12:04: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7801.42 8224.01,'6'0,"8"0,-1 0,-6 0,20-7,6 0,-13 7,-6 0,6 0,-7-13,1 13,-8 0,8 0,-1 0,-13-14,14 14,-14-6,6 6,8 0,-1 0,-13-14,7 14,-7-13,13 13,1 0,-14-7,13 7,-13-13,7 13,-7-14,13 14,-13-13,14 6,-8-6,-6-1,14 14,-14-6,0-8,13 14,-13-13,7 13,-7-14,13 14,-13-6,14-8,-1 1,-6 6,-7-6,13 13,-13-14,0 8,14-8,-14 1,0-1,0 8,0-8,0 1,0 6,0-6,0-1,0 1,0 6,0-6,-7 13,7-14,-13 14,13-6,-7 6,7-14,-27 14,27-13,-13 13,6 0,-20-7,7-6,0-1,6 1,1 13,-7-7,-27-20,33 27,1-6,6 6,-19-14,5 14,21-13,-13 13,6 0,-20 0,7-14,7 14,-7 0,6 0,1 0,-7 0,20-6,-14 6,1 0,-7 0,6 0,8 0,-8 0,1 0,-1 0,8 0,-8 0,1 0,6 0,-6 0,-1 0,1 0,6 13,-6-13,-1 0,8 13,-8 1,1-14,13 7,-7 6,-6-13,13 13,-14-13,1 7,6 6,-6 1,13-1,-14-13,14 7,-6 6,6 1,-14-7,14 6,0 7,-13-6,13-1,0 0,0-6,0 6,0 1,0-7,0 6,0 0,0 1,0 19,0-26,0 20,7-20,-7 6,0 0,0 1,13-7,-13 6,0 0,7-13,-7 7,13-7,-13 14,14-14,-8 0,8 0,-1 0,0 0,21 13,-27-13,-7 13,27-13,-21 0,8 0,-1 0,1 7,6-7,0 14,-7-14,1 0,6 13,-7-13,1 7,-8-7,8 0,-14 13,13-13,-6 0,6 0,1 0,-14 13,13-13,-6 0,6 0,-13 0</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3T12:04: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10234.1 4411.06,'7'0,"6"0,-6 0,7-7,7 7,-7 0,13-14,-20 14,56-14,-29 7,1-7,-15 14,29 0,-21-13,-22 13,8 0,0 0,7-7,-7 7,6 0,-6 0,0 0,-7 0,7 0,0 0,-1 0,-6 0,21 0,-7 0,-7 0,-1 0,8 0,14 0,-15 0,22 0,-21-14,-7 14,-8 0,22 0,-14 0,-7 0,7 0,0 0,-8 0,8 0,-14 7,21-7,7 0,-28 7,13-7,-6 0,21 0,-21 0,7 0,0 13,-1-13,8 0,0 0,-7 0,0 0,6 0,-20-6,14 6,0 0,-7 0,21-7,-8 7,8 0,-7 0,13-14,-6 14,13 0,-27 0,0 0,-7 0,7 0,13 0,-20 0,7 0,-14-14,14 14,-7 0,7 0,0 0,-1 0,-6 0,7 0,7 7,14 7,-8-7,8 6,-15 1,-6-7,0-7,0 14,-7-14,7 0,0 0,6 0,-6 14,7-14,-7 0,6 0,-6 0,7 0,-21 14,14-14,0 0,20 0,-20 0,7 7,96 6,-103-13,21 14,-15-14,8 0,7 0,-21 0,-8 0,8 0,0-7,-7 7,7 0,0 0,0 0,-8 0,8 0,21 0,-8 0,-6 0,-7 0,21 0,-1 0,1 0,-14 0,-8 0,1-13,0 13,-7 0,7-7,0 7,-8 0,8-14,0 14,-7 0,7 0,14 0,-22 0,22-14,-21 14,7 0,0 0,6 0,8 0,-7 0,-7 0,-14 0</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3T12:04: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14265.1 4466.06,'7'0,"6"0,1 0,7 0,7 0,6 0,-13 0,-7 0,0 0,6 7,15-7,0 0,-22 0,22 7,13-7,-27 0,27 0,-13 0,-7 0,-8 0,43 0,-56 0,6 0,8 0,21 0,-35 0,20 0,8-14,-21 14,6 0,29 0,-35 0,-7-14,6 14,8 0,-7 0,20 0,-20 0,21 0,-21 0,-7 0,41 0,14 0,-55 0,42-7,-1 7,0-14,-27 14,-7 0,7-13,27 6,-34 7,7 0,-8-14,15 14,-7 0,-7 0,-7 0,6 0,1 0,0 0,21 0,6 0,8 0,-36 0,1 0,35 7,-29-7,29 7,-42-7,6 0,1 0,21 14,-21-14,20 13,-20-13,21 7,-1-7,-27 0,21 14,6-14,1 14,-7-14,-21 0,27 0,-6 0,6 0,-20 0,-7 0,21 0,20 0,-13 0,-28 0,6 0,1 0,0 0,55 0,-62 0,7 0,34-7,15 7,-56-14,20 7,8 7,-1-14,-20 14,-7 0,7 0,7-13,-8 13,1 0,0 0,-7-7,7 7,0 0,-7 0,20 0,-6 0,-7 0,34 0,-13 14,-21-14,20 13,-27-13,28 7,27 21,-48-28,-7 0,7 7,20 7,-6-14,-21 14,34-14,-41 13,35-6,-28-7,6 0,1 0,-7 0,7 0,0 0,0 0,-7 0,6 0,8 0,-7 0,0 0,7 0,-8 0,1-14,7 14,-7-13,-7 13,7 0,-1 0,-13-14,14 14,-7 0,7-7,0 7,-7 0,20-14,-13 14,-7 0,7 0,0-14,-7 14,6 0,1 0,-7 0,-7 0</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3T12:04: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976.133 4902.06,'7'0,"-7"-7,20 7,8-14,-7 0,-8 14,36 0,-28-7,-8 7,22-14,-21 14,41 0,-20-14,-21 14,20 0,28-6,-55 6,7 0,0 0,7 0,13 0,8-14,-35 14,27 0,-6 0,-21 0,7 0,20 0,-6 0,-21 0,7 0,13 0,8 7,-14 0,-8-7,-6 13,7-13,14 0,-21 14,7-14,-1 7,-6-7,7 14,0-14,0 0,-14 14,7-14,7 0,-1 0,-6 0,7 0,0 0,0 0,-7 0,6 0,1 0,-7 0,7 0,0 0,-7 0,7 0,13-7,-20 7,7 0,0 0,-7 0,-7-14,27 14,-27-7,14 7,-7 0,7 0,0 0,-7-14,7 14,-14-14,13 14,-6 0,7 0,0-6,0 6,-7 0,7-14,-1 14,-6 0,7 0,0 0,0 0,-7 0,6 0,1 0,-7 0,7 0,0 0,-7 0,7 0,13 0,-6 0,-7 0,7 0,-8 0,1 0,-7 0,21 0,-21 0,7 0,-1 0,-6 0,7 0,0 0,0 0,-7 0,7 0,6 7,22-7,-35 7,7-7,-1 0,-6 0,7 0,0 0,0 0,-7 0,6 0,1 0,-7 0,21 0,-21 0,7 0,-1 0,1 0,-7 0,7 0,7 0,-7 0,-1-14,1 0,-7 0,7 14,0-7,-7-7,7 1,-1 6,-13 7</inkml:trace>
</inkml:ink>
</file>

<file path=ppt/ink/ink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3T12:04: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3202.13 6713.06,'0'-14,"14"14,-14-14,14 14,-1 0,-6 0,-7-6,14 6,0-14,-7 14,21-14,-15 14,-6-14,21 14,-21-7,7 7,0 0,6-14,-6 14,0 0,-7-13,21 13,-22 0,8 0,-14-7,14 7,0 0,-7 0,7 0,-14-14,14 14,-8 0,8 0,0 0,0 0,-14 7,7-7,7 0,-1 0,-13 7,7-7,7 0,-14 13,14-13,7 14,-7-14,-1 0,-13 7,7-7,7 0,0 0,-7 0,7 0,0 0,-1 0,-6 0,7 0,0 0,-7 0,7 0,0 0,6 0,-6 0,7 0,7 0,-22 0,8 0,0 0,0 0,-7 0,7 0,6 0,8 0,-28-14,7 14,7 0,0 0,-1 0,-6 0,7 0,7 0,7 0,-8 0,-6 0,7 0,-7 0,0 0,6 0,-6 7,0-7,-7 0,7 0,0 7,-8-7,8 14,0-14,0 0,-14 14,7-14,7 0,-14 14,14-14,-8 0,8 0,0 0,7 0,7 0,6 0,-27 0,7 0,13 0,-20 0,28 0,6-7,-20 7,0 0,7 0,-21 0,20 7,-13-7,-7 0,7 7,6-7,-6 0,0 0,0 13,7-13,-21 14,14-14,6 0,-6 7,-7-7,7 14,0-14,0 0,-14 14,6-14,8 0,0 0,-7 0,7 0,0 0,-1 0,-6 0,7 0,0 0,7 0,13-7,-6 7,-7-14,-7 14,-8 0,8 0,14 0,-21-7,7 7,0 0,6 0,8 0,-7 0,-1 0,8 0,-21 0,34 0,-6 14,-14-14,-7 0,20 14,-20-14,7 14,13-7,-20-7,0 0,-7 0,7 0,6 0,-6 0,0 0,0 0,-7 0,7 0,0 0,-8 0,8 0,0 0,7 0,7 0,6-14,-13 14,-7 0,-1 0,-6 0,-7 0</inkml:trace>
</inkml:ink>
</file>

<file path=ppt/ink/ink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3T12:04: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7026.13 6651.06,'13'0,"1"0,-14-14,14 14,-7 0,7 0,0 0,-7 0,6 0,1 0,7 0,7 0,-8 0,-6 0,-7 0,7 7,14-7,6 0,-13 0,13 0,-20 0,7 0,7 0,-21 0,41-7,-34 7,7-7,20 7,-20 0,-7-14,27 14,-13 0,-8 0,-6 0,0 0,-7 0,21 0,-8 0,15 0,-7 7,-8-7,8 7,-7-7,-7 0,-7 0,6 0,1 0,7 0,7 0,-8 0,-6 0,0 0,-7 0,7 0,0 0,6 0,-6 14,7-14,7 14,-22-14,8 0,0 0,7 0,-7 0,6 0,8 0,-21 0,7 0,7 0,-8 0,1 0,-14-7,21 7,7-14,-8 14,8 0,-7-7,0 7,6 0,-6 0,-7 0,6 0,8-14,-7 14,-7 0,20 0,-13-13,-7 13,0 0,0 0,-8 0,8 0,0 0,-7 0,7 0,0 0,-7 6,20 8,-13-14,-14 0</inkml:trace>
</inkml:ink>
</file>

<file path=ppt/ink/ink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3T12:04: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10407.1 6762.06,'7'0,"6"0,1-14,-7 14,21 0,6 0,-20 0,-7 0,7 0,20 0,15 0,-15 0,1 0,13 0,-34 0,21 0,-1 0,-20 0,-7 0,21-14,6 14,-20 0,7 0,-7 0,-7 0,55-14,-14 14,1 0,-8 0,-27 0,0 0,0 0,-7 0,20 0,22 0,-1 0,-7 0,8 0,-35 0,0 0,20 0,15 0,-43 0,22 0,-21 0,41 0,1 0,-35 0,34-7,-13 7,-28 0,20-14,8 14,-15-14,22 14,-35 0,21 0,-22 0,8 0,7 0,41 0,-48 0,7 0,13 0,-20 0,0 0,7 0,13 0,-6 0,-21 0,21 0,-21 0,6 0,15 0,7 0,-15 0,1 0,-7 0,14 0,-8 0,1 0,7 0,-8 0,8 0,-21 0,7 0,0 0,-1 0,-6 0,21 0,-21 0,7 0,0 0,-7 0,20 0,8 0,-14 0,6 0,-13 0,-7 0,7 0,6 0,-6 0,0 0,7 0,-7 0,0-6,-8 6,8 0,0 0,-7 0,7 0,0 0,0 0,-8 0,22 0,-7 0,-7 0,-7 0,6 0,22 0,-7 13,6-13,-20 0,-7 0,21 14,-22-14,8 0,0 0,0 0,-7 0,7 0,0 0,-14-7,6 7,8 0,7-14,-7 14,0 0,0 0,-8 0,8-6,0 6,-7 0,7 0,-14-14,14 14,-1 0,-13 0</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2T18:36:09"/>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12785.4 6386.01,'0'-14,"13"14,0 0,-13-13,7 13,7 0,-1 0,7 0,7 0,-20 0,6 0,0 0,21 0,-14 0,-6 0,-1 0,-6 0,20 0,-14 0,-6 0,6 0,0 0,-6 0,7 0,-1 0,0 6,-6-6,7 0,6 0,20 14,-33-14,6 0,7 0,-6 0,-1 0,-6 0,6 0,1 0,-14 7,13-7,-6 0,6 0,1 0,6 0,-7 13,7-13,-6 0,-1 0,-6 0,20 0,-21 0,21 13,-13-13,66 7,-73-7,6 0,1 0,-8 0,8 0,19 14,1-14,-7 0,-21 0,8 0,-1 0,1 0,-8 0,8 0,-1 0,-6 0,20 0,-21 0,8 0,-1 0,7 0,-6 0,-1 0,21 0,-21 0,-6 0,6 0,1 0,-8 0,8 0,-14 0</inkml:trace>
</inkml:ink>
</file>

<file path=ppt/ink/ink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3T12:04: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14749.1 6499.06,'14'0,"-1"0,-6 0,7 0,0 0,7 0,6 0,-6 0,-7 0,-7 0,7 0,-1 14,8-14,28 0,-22 13,-20-13,42 0,-36 0,1 14,-7-14,21 0,-21 0,27 0,-20 0,14 7,-21-7,20 0,-20 0,7 0,14 14,13-14,-6 0,-21 0,-1 0,57 14,-22-14,-34 0,-7 0,7 0,-1 0,-6 0,21 7,0-7,13 0,21 0,1 0,-56 0,27 0,28 0,-27 0,-21 0,-7 0,20 0,-6 0,-7 0,20 0,1 0,-21 0,20 0,-13 0,7 0,-14 0,6 0,15 0,-7 0,-22 0,8 0,7 0,-7 0,0 0,6 0,-6 0,0 0,-7 0,7 0,0 0,-7 0,34 0,-34 0,7 0,7 0,6 0,22 0,-15 0,15 0,-29 0,-6 0,21 0,-15 0,8 0,-21 0,21 0,-8 14,-6-14,0 0,-7 0,7 0,0 0,-7 0,20 0,-13 0,-7 0,7 0,0 0,-7 0,-7-7,13 7,8 0,7-7,-14 7,6-14,-6 14,-7-14,7 14,0 0,-14-7,14 7,-14-14,7 14,6 0,-13-13,14 13,-14-7,7 7,-7-14,14 14,-14 0</inkml:trace>
</inkml:ink>
</file>

<file path=ppt/ink/ink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3T12:04: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2736.42 4722.01,'0'-7,"13"7,1 0,6 0,7 0,-7 0,-7 0,7 0,14 0,-21 0,1 0,-8 0,8 0,-1 0,-6 0,6 0,1 0,-1 0,-6 0,6 0,1 0,-8 0,8 0,13 0,-21 0,8 0,-1 0,-6 0,6 0,8 0,-8 0,0 14,1-14,-8 0,8 0,-1 0,-6 0,6 0,1 0,-1 0,7-7,-6 7,6 0,-7 0,-6 0,33 0,-33 0,6 0,1 0,-7 0,6 0,0 0,1 0,-7 0,6 0,0 7,-6-7,6 0,1 0,6 0,-7 0,1 0,-14-7,7 7,6 0,0 0,-13 0</inkml:trace>
</inkml:ink>
</file>

<file path=ppt/ink/ink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3T12:04: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4480.42 4735.01,'7'0,"6"7,14-7,-20 7,6-7,1 0,6 0,6 0,-19 0,20 0,-20 13,6-13,1 0,6 0,-7 0,1 0,6 0,-7 0,-6 0,20 0,-14 0,-6 0,26 0,-19 0,-1 0,21 0,-1 0,-19 0,-8 0,8 0,46 0,-53 0,6 0,1 0,-8 0,8 0,-1 0,1 0,26 0,0 0,-6-6,-28 6,8 0,-1 0,1 0,-8 0,8 0,-1 0,7-7,-6 7,-8 0,8 0,-1 0,1 0,6 0,-7 0,7 0,14 0,-21 0,21 0,-21 0,7 0,-6 0,-1 0,-6 0,-7-14,13 14,1 0,-8 0,8 0,-1 0,1 0,6 0,27 0,-41 0,35 0,-21 0,-7 0,-6 0,6 0,14 0,-7 0,0 0,-6 0,13 0,-21 0,21 0,-7 0,-6-13,-8 13,8 0,-1 0,7 0,7 0,-7 0,41 0,-41 0,-7 0,7 0,7 0,-27-7,7 7,20 0,-21 0,8 0,-1 0,1 0,-8 0,8 0,-1 0,7 0,-6 0,-7 0,6 0,14 0,-21 0,8 0,-14 0</inkml:trace>
</inkml:ink>
</file>

<file path=ppt/ink/ink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3T12:04: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7244.42 4722.01,'6'0,"-6"-13,7 13,7 0,-1 0,7 0,-6 0,-1 0,41 0,-21 0,1 0,-21 0,7 0,7 0,-14 0,8 0,-1 0,-7 0,1 0,-1 0,-6 0,6 0,1 0,-8 6,28-6,-21 0,1 0,-1 0,-6 0,20 0,-21 0,-6 7,14-7,-1 0,1 0,-8 0,21 0,-7 0,0 0,-6 0,13 0,-7 0,-7 0,-6 0,6 0,1 0,-1 0,-6 0,6 0,7 13,21 1,19-14,14 13,-14-13,0 7,-46-7,26 0,41 0,-68 0,7 0,-6 0,-8 0,8 0,13 0,-21 0,8 0,-1 0,54 0,-53 0,6 0,7 0,-7 13,0-13,-7 0,14 0,-20 0,20 0,-27-6,20-1,-7 7,1-13,-14-1,6 14,-6 0</inkml:trace>
</inkml:ink>
</file>

<file path=ppt/ink/ink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3T12:04: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13610.4 4762.01,'-7'0,"0"0,-6 0,-1 0,-19 0,20-6,-8 6,-12 0,6 0,20-14,-20 14,21 0,-21-13,7 13,6-7,1 7,6 0,-33-27,33 27,-6 0,-21-7,21 7,6 0,-20-13,7 13,-7-13,21 13,-8 0,-13 0,21 0,-8 0,1 0,6-7,-6 7,-1 0,8 0,-8 0,1-14,-1 14,8 0,-8 0,1-13,6 13,7-13,-13 13,-1 0,1-7,6-6,-6 13,-1 0,8-14,-8 14,1-7,6 7,-20-13,14 0,6 13,7-14,0 7,0-6,0 0,0 6,0-7,0 1,14 0,-14 6,13-20,0 20,21-26,-27 19,6 1,1 0,-8 6,41-27,-33 34,-1-13,-6 0,20-1,-7-6,-7 7,1 13,-8-7,21 7,-20-14,6 14,1-13,-1 13,-6 0,6-7,1 7,-8 0,8 0,-1-13,1 13,-8 0,8 0,-1 0,-6 0,6 0,1 0,-8 0,8 0,-1 0,1 0,-8 0,8 0,-1 0,-6 0,6 0,1 0,-1 0,-6 0,6 0,1 0,19 7,-13-7,14 6,-21-6,1 0,-8 14,8-14,-1 0,-13 13,0-6,14-7,-8 0,-6 13,14-13,-1 0,-13 14,7-14,-7 6,13-6,1 0,-14 14,13-14,-13 13,7-13,-7 14,13-14,-13 6,14-6,-14 14,0-1,6-6,8-7,-14 13,0 1,0-1,0-6,0 6,0 1,0 6,0 0,-7 7,7-14,0-6,0 6,-7 7,7-6,-13-1,13 1,0-8,-13 8,6 6,7-7,-14 14,1-20,13 6,0 1,-13-14,13 6,0 8,-7-14,7 13,-14-6,14 6,-13-13,6 0,7 14,-13-14,13 13,-14-13,1 0,6 7,-6 6,0-13,6 0,7 0</inkml:trace>
</inkml:ink>
</file>

<file path=ppt/ink/ink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3T12:04: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7801.42 5634.01,'6'0,"-6"-6,20 6,-6 0,-14-14,6 14,21 0,40-13,0 13,-40-7,-20 7,6 0,1 0,-1 0,88-13,-34 13,-54 0,21-14,13 1,0 6,-40 7,6 0,0 0,-6-13,6 13,1 0,-1 0,-6 0,6-14,1 14,-7 0,6-6,0 6,8 0,5 0,-6 0,-6 0,-7 0,19 0,8 13,0 0,-21-13,-13 7,13-7,-6 0,20 13,-20-13,19 0,21 14,-26-1,-8-13,-6 0,6 0,14 7,-7-7,-7 0,-6 0,-7 13,27-13,-14 0,21 0,-1 0,-26 0,20 0,-14 0,21 0,-14 0,-6 0,6 0,6 0,-19 0,27 0,6-6,-20 6,27 0,-34 0,-6 0,7 0,39 0,-39-7,-1 7,21 0,-1-13,-6-1,7 1,-28 13,21 0,-27-7,13 7,-6 0,7 0,-1 0,-6-13,20 13,-21 0,8 0,-1 0,7 0,14 6,-7 1,-14-7,41 13,-7 1,-34-14,27 13,-26-13,-1 0,1 0,-8 0,8 0,-1 0,-6 0,20 0,-7 0,7 0,-21 0,8 0,6 0,20 0,-33 0,20 7,-21-7,21 0,-7 0,-6 0,-1 13,-6-13,6 0,1 0,-8 0,8 0,-1 0,1 0,6-6,13-1,-6 7,-20-13,40 13,-14-14,14 14,-33 0,53 0,-14 7,-39 6,13-13,-21 0,21 0,-7 7,-6-7,-1 0,-6 0,20 0,-21 0,21 0,7 0,-21 0,41 0,-7 0,-34 0,28 0,19 0,-47 0,-6 0,33 0,1 13,-28-13,14 14,6-14,21 20,-27-20,-20 0,6 0,0 13,21 1,-1-14,14 7,-13-7,-14 0,-7 0,1 0,-7 0,6 0,0 0,8 0,-8 0,-13 13,13-13,-6 0,6 0,8 0,5 0,21 0,-13-7,-21 7,-6 0,6-6,8-8,5 14,-26-13,21 13,-8 0,0 0,-6 0,20 0,-20 6,6-6,21 0,-21 14,0-14,21 0,0 7,-21-7,7 0,0 0,7 0,-14 0,-6 0,7 0,-1 0,-6 0,20-14,-14 14,7 0,0 0,7 0,-20 0,6 0,-13-13,14 13,-14 0</inkml:trace>
</inkml:ink>
</file>

<file path=ppt/ink/ink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3T12:04: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11477.4 5587.01,'-14'0,"7"0,-6 0,13-6,-20-8,6 14,1-13,0 6,6 7,-6-13,-1 13,-6-27,7 27,-8-20,-5-14,5 21,8-7,6 6,7 1,-13 13,13-7,-13-20,13 21,-14-8,14-13,0 21,0-8,0 1,0 6,0-20,7 14,-7 6,13 7,-13-13,14 13,-8-20,21-7,-20 20,-7-6,13-1,-13 1,14 13,-14-7,6-6,-6-1,14 14,-1-6,-13-8,14 14,-8-13,-6-1,14 14,-1 0,-6-6,20-8,6 1,28 6,-28-6,1-1,-14 14,7 0,-7 0,-7-7,1 7,-8 0,21 0,-7 0,14 0,-21 0,21 0,-21 0,7 0,7 0,-20 0,6 0,21-13,-1 13,-6 0,7-13,-14 13,-7 0,1 0,-8-14,21 14,-7 0,14 0,-21 0,1 0,19 0,34 0,-46 0,-8 0,54 7,-20-7,0 13,-34-13,7 0,7 0,-20 0,6 0,1 0,-7 0,6 0,21 0,-21 0,0 0,-6 0,6 0,8 0,-8 0,0 0,8 0,5 0,-19 14,6-14,-13 6,14-6,-1 14,-6-1,6-6,1 6,-7 1,6-14,-13 7,0 6,13-13,-13 13,7 1,-7 6,14 0,-14 7,13-7,-13-7,0 8,0-8,0 0,0-6,-7 7,-6-1,6 0,-6-6,13 6,-14 1,8-14,6 7,-27 6,20 0,-6 1,-1-14,-6 7,-7 6,21-13,-35 20,8-7,13 8,6-21,14 13,-6-13,-21 27,7-7,-7-7,27-6,-7-7,7 14,-13-14,13 13,-14-13,1 0,6 13,-6-6,-1-7,8 13,-8 1,-6-14,7 7,-1-7,-6 13,7-13,-1 0,7 13,-6-13,0 0,-1 0,8 0,6 14,-14-14,1 0,6 0,-6 0,13 0</inkml:trace>
</inkml:ink>
</file>

<file path=ppt/ink/ink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3T12:04: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2649.42 7197.01,'6'0,"8"0,-7 0,6 0,0 0,21-6,-21 6,-6 0,20 0,6 0,21 0,-7 0,-34 0,1 0,-7 0,6 0,0 0,1 0,6 0,27 0,-14 0,-19 0,6 6,14-6,-21 0,0 0,-6 14,6-14,1 0,-7 0,33 6,0-6,7 14,-20-14,-20 0,6 0,-13 13,13-13,8 0,5 0,-5 0,-8 0,7 14,40-14,-39 0,-8 0,34 6,-14-6,-26 0,20 0,27 0,-41 0,7 0,-6 0,-1-13,0 13,-6 0,7 0,-1-13,7 13,7 0,27 0,-21-14,-19 14,-1 0,-6 0,6 0,-13 0</inkml:trace>
</inkml:ink>
</file>

<file path=ppt/ink/ink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3T12:04: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5111.42 7204.01,'6'0,"8"0,-14 7,13-7,-6 0,26 6,-19 8,13-14,6 0,-19 0,26 13,-27-13,21 14,-21-14,34 0,-33 0,6 0,-7 0,-6 0,6 0,1 0,-8 0,8 0,-1 0,1 0,-8 0,8 0,-1-20,-6 6,20-19,-27 26,13 7,-6-34,6 7,-13 7,14 20,-14-13,0 0,0-21,6-47,-6 61,0-6,0 19,0-7,0 1,-13 13,13-7,-13 7,13-13,-7 13,7-14,-14 14,1-20,13 7,-13 13,-21-34,0 8,21 26,-20-21,26 21,-7-13,-6 6,-54-20,54 27,-13-6,19 6,1-14,6 14,-26-13,-8 13,35 0,-28-14,21 14,-14-6,-7 6,28 0,-8 0,1 0,0 0,6 0,-20 0,20 0,-6 0,-1 0,8 13,-35-13,35 0,-8 0,-6 14,-7-14,14 0,6 13,-6-13,-1 0,8 0,6 7,-14 6,-6 7,7-6,-1-1,14-6,0 6,-13-13,6 14,7-1,0-6,-13 6,13 1,-14-8,14 8,-6 13,6-21,0 21,0-20,0 6,0 1,0-8,0 21,0-7,13-6,-13-1,20-6,-6 6,-1 1,7-1,7-6,-7 6,14 1,-21-14,1 6,26 8,-27-14,34 27,7-21,-14 8,-20-1,27-6,-33-7,39 13,-19 7,-21-20,21 14,-21-1,7 1,-6-14,19 6,-13 8,41-14,-48 0,54 0,-40 0,-27 0</inkml:trace>
</inkml:ink>
</file>

<file path=ppt/ink/ink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3T12:04: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8123.42 7224.01,'6'0,"1"0,-7-7,13 7,1 0,6 0,7 0,-7 0,-7 0,1 0,-8-13,8 13,19 0,1 0,-7 0,-21 0,55 0,-48 0,7 0,14 0,-21 0,1 0,6 0,27 0,-41 0,35 0,-21 0,0 0,7 0,-14 0,-6 0,20 0,13 0,0 0,-20 0,-6 0,6 0,13 0,-19 0,19 0,-19 0,33 0,-14 7,14-7,-13 0,-27 0,19 0,-12 0,-7 0,6 0,0 0,-6 0,6 0,1 0,-7 0,40 0,-14 0,-19 0,12 0,-19 0,6 0,1 0,-7 0,6 0,0 0,-6 0,33 0,1 0,6 0,0 0,-34 0,-6 0,6 0,34 0,-34 0,-6 0,20 13,-7-13,-6 0,-1 0,-6 0,6 0,7 0,7 0,-14 0,-6 0,7 0,-1 0,-6 0,20 0,-14 0,-13 0</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2T18:36:09"/>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12811.4 7412.01,'0'-13,"7"13,-7-7,20 7,-20-14,14 14,-1 0,1-13,-8 13,21 0,7-7,-34-6,6 13,21 0,-7 0,-6-14,6 14,-7 0,1 0,-1 0,-6 0,6 0,1 0,-8 0,8 0,-1 7,-6-7,6 0,1 14,-1-14,-6 0,20 6,-21-6,8 14,-1-14,1 0,-8 0,-6 13,14-13,-1 7,7-7,-6 0,-14 13,6-13,8 0,-1 0,1 0,-8 0,8 0,-1 0,-13-6,7 6,6 0,1 0,-1-7,-6 7,20-14,-7 14,-7 0,1-13,6 13,-7 0,-6 0,6-7,7 7,7 0,-7 0,7 0,-7 0,-6 0,-1 0,7 14,-6-14,-8 0,-6 13,27-13,-20 0,20 7,-14 6,7-13,0 0,-6 14,-1-14,1 0,-8 0,8 13,-1-13,-6 0,6 0,-13-7,14 7,-8 0,8 0,-14-13,13 13,1 0,-14-13,6 13,8 0,-1-7,-6 7,6 0,1-14,-1 14,7 0,-6 0,-8 0,21 0,-20 7,20-7,-14 0,-6 7,6-7,1 0,-7 0,6 0,0 0,7-14,-6 14,-14-13,20 6,-7-6,14-1,-20 8,6 6,-13-14,14 14,-14-13,7 13,-7 0</inkml:trace>
</inkml:ink>
</file>

<file path=ppt/ink/ink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3T12:04: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11738.4 7164.01,'7'0,"6"13,7-13,-6 0,-1 14,-6-14,6 0,1 0,-1 0,-13 6,7-6,6 0,1 0,-8 0,8 0,-1 0,-6 0,20 0,-14 0,7 0,0 0,7 0,-13 0,19 0,-26 0,6 0,1 0,-7 0,6 0,0 0,1 0,-8-13,8 13,-1 0,7 0,7 0,-20 0,6 0,1 0,-7 0,6 0,0 0,7 0,-6 0,-1 0,7 0,1 0,26 7,-34-7,0 0,21 0,13 0,-40 0,26 0,-19 0,12 0,-19 0,6 0,1 0,-7 0,6 0,0-7,1 7,-7 0,6 0,0 0,7 0,-6 0,-7 0,19 0,-12 0,19 0,1 7,-21-7,21 0,6 6,-26-6,-1 0,7 0,27 0,-13 0,-8 0,-19 14,7-14,-1 0,0 0,-6 0,7 0,-1 0,-6 0,19 0,-5 0,-8 0,0 0,-6 0,7 0,-1 0,-6 0,6-7,1 7,-1 0,7 0,-7 0,-6 0,7 0,6 0,-7 0,14 0,-20-7,20 7,-21 0,8 0,-1 0,0 0,-6 0,20 0,7 0,-28 0,21 0,-7 0,7 0,-7 0,-6 0,-1 0,-6 0,6 0,1 0,-14 14,6-14,8 0,-1 0,-6 0,20 13,6-13,14 7,-33-7,6 13,-7-13,7 0,7 0,-7 14,27-14,-40 0,6 0,14 0,-20 0,40 0,-34 0,7 0,7 0,-20 0,26 0,14 0,-13 0,-7 0,-14 0,-6 0,20 0,6 0,14 0,-13 0,-28 0,8 0,-1 0,1 0,-8 0,8 0,6 0,27 0,-20 13,-21-13,8 0,-1 0,-6 0,6 0,1 0,-1 0,-6 0,6 0,1 0,-8 0,8 0,-1 0,1-7,-8 7,8 0,-1 0,-6 0,6 0,1 0,-8 0,8 0,-1 0,1 0,-8 0,8 0,-1 0,-6 0,6 0,1 0,6 0,13 0,-6 0,-20 0,6 0,1 0,-1-13,-6 13,26-13,-19 13,13-7,-21 7,8 0,-14-14,13 14,-6 0,6 0,1 0,-7 0,6 0,0 0,1 0,-8 0,8 0,-1 0,-6 0,6 0,1 0,-1 0,-6 0,6 0,1 0,-7 7,6-7,0 0,-6 0,33 7,-20-7,-6 13,6-13,7 0,-20 0,6 0,0 0,-6 0,20 0,-14 0,7 14,27-1,-13-13,-1 0,-12 0,5 0,-5 0,-8 0,0 0,-6 0,20 0,6 0,-33 7,14-7,-7 0,19 0,41 0,-46 0,-8 0,0 0,8 0,26 0,-27 0,-7 0,0 0,8 0,-8 0,0 0,8 0,12 0,-19 0,32 0,-12 0,-14 0,14 0,6 13,-33-13,6 0,41 14,20-14,-28 6,-12-6,-27 0,6 0,1 0,19 0,1-13,-21 13,-6 0,33 0,-33 0,26 0,-19 0,19 0,-19 0,6 0,-7 0,1 0,-8 0,8 0,13 0,6-14,-26 14,40 0,-20 0,-21 0,-6 0</inkml:trace>
</inkml:ink>
</file>

<file path=ppt/ink/ink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3T12:04: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12098.7 1133.01,'0'-7,"-6"7,-1 0,-6-13,-1 13,-6-13,0-1,-20 7,33 7,-27-13,21 13,-20-13,6 6,-40-20,46 27,8 0,0-7,-7 7,-7-13,20 13,-6 0,-21-13,21 13,-21-14,14 14,-14 0,21 0,-14-7,20 7,-39-13,19 13,20 0,-6 0,-41 0,40-13,1 13,0 0,-41-7,27 7,-27 0,-13 0,54-13,-21 13,28 0,-41 0,33 0,-53 0,54 0,-1 0,-19-14,-21 14,7 0,14 0,-48-13,14 13,7-7,46 7,-6 0,-27 0,20 0,21 0,-41 0,0 0,20 0,20 0,-40 0,-13 0,-7 13,47-13,6 14,1-14,-21 13,21-13,6 0,-20 7,7 6,7-13,-1 0,14 14,-20-14,20 6,-33-6,33 14,-14-14,-6 0,-7 13,-20 1,41-14,-41 6,-14 8,28-1,26-13,-20 0,-6 7,13 6,-14-13,21 0,13 14,-14-14,-6 0,20 6,-13-6,-7 0,6 14,1-14,-7 13,6-13,1 0,-21 14,14-8,-13 8,6-1,20-13,-20 7,7-7,20 13,-33 1,6 6,20-7,-6-13,-1 14,1-8,-7 21,6-27,8 20,-8-20,-13 27,21-7,6-6,-14 6,1-7,6 1,-6 26,13-27,0 1,-14 19,14 14,0-40,-13 53,13-13,0-40,-7 40,7-13,0-21,0 0,0 8,0 12,0-19,0 12,0 8,0-1,0-26,0 20,0-7,0 7,0-20,0 19,14-5,-14-8,0 0,0-6,13 7,-13-1,20 34,-20-40,0 6,14-13,-14 13,0-6,13 7,-13-1,7 0,-7-6,13 7,0-1,1-6,-7 6,6-13,-13 13,13-13,-6 7,20 7,-7-1,-6-13,6 13,-7-13,7 7,7 7,-7-1,7-13,-7 7,61 20,-68-14,-6-13,53 7,-40 6,27 0,-33-13,-1 0,-13 7,80 7,-73-1,7-13,19 7,-19-7,33 13,20 1,-54-1,-6-13,20 0,-7 7,-7-7,21 13,-1 1,48 6,-68-20,54 13,-53 0,-1-13,27 7,21 7,-48-14,-6 0,33 0,-33 13,40-13,-34 0,21 0,-21 0,27 0,7 0,-33 0,-1 0,-6 0,6 0,48 0,-55 0,55 0,-48 0,41 0,-34 0,-7 0,-13-7,47 7,-33 0,86-13,-66 13,-21 0,34-7,-40-6,40 13,-34-14,1 14,19-13,-19 13,26-7,-27 7,1 0,-8 0,-6-13,27 13,-13 0,-14-14,20 14,13 0,1-6,-1 6,-19 0,-1 0,-6 0,33 0,-20 0,-6 0,39 0,15-14,-55 14,0 0,1 0,-8 0,8-13,-1 13,21-14,-21 14,27-20,-26 20,-1 0,21-20,-21 20,7-27,-6 27,19-6,1-21,-21 27,21-20,-14-7,-7 20,1 7,-7-27,6 14,-13 6,13 7,7-33,7-1,-20 34,-7-13,27-21,-20 21,19-21,-12 7,-7 27,-7-6,13-21,7 7,-7 0,8-27,-21 33,0 1,0 6,13-20,0-6,-13-1,0 1,0-1,0 21,0-1,0-19,-6-14,-8 47,14-34,0 21,-6-21,-8 34,14-20,0 0,-13 7,13-14,-7-7,-6-13,-1 14,14 13,0 6,-6 7,6-6,0 0,-14-21,1 21,-1-7,14 6,0 1,-6 13,6-7,-14 7,14-13,-13 13,13-14,-7 14,7-7,-13 7,13-13,0 0,0 6,0-6,0-1,-14 1,1-7,13 6,0-6,0 7,-7-8,7-5,0 19,-13-6,13 13</inkml:trace>
</inkml:ink>
</file>

<file path=ppt/ink/ink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3T17:48:12"/>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5486.42 5748.01,'14'0,"-1"0,0 0,-6 0,27 7,-21-7,7 0,7 7,27-7,-54 13,13-13,34 14,0-1,7-6,-7 6,-14 1,-19-14,13 6,26 8,-19-1,13-13,-47 13,13-13,7 0,-6 0,6 0,-7 0,1-6,6 6,-7-14,1 14,-8-13,41-7,-33 20,6-14,7-6,-7 7,-7 13,7-20,7 6,-20 1,6 13,-13-7,14 7,-8 0,8-13,13 13,-21 0,8 0,6 0,7 0,-21 0,21 0,20-14,0 1,-27 13,0 0,7-7,7 7,-14-13,-7 13,1 0,-8 0,8-14,-14 8,13 6,-13-14,14-6,-14 7,6-1,-6-6,14 7,-14-1,0 8,0-8,13 14,-13-13,0-1,0 8,0-8,0 1,0 6,-7-6,7-1,-13 8,13-8,-7 14,7-13,-26-7,12 20,7-14,7 1,-33-7,19 20,-19-14,19 14,-19-13,20 13,-21-7,14 7,6 0,-19-13,19 13,-32 0,12-14,27 14,-20 0,14 0,-21-6,14 6,-6 0,19 0,-40 0,33 0,-39 0,39 0,-53 0,7 13,47-13,6 0,-7 0,1 0,6 0,-40 0,34 0,-41 13,41-13,-48 0,41 0,7 0,6 0,-40 0,47-6,-13 6,-21 0,21 0,-7 0,6 0,1-14,-7 14,6 0,-33 0,14 7,26-7,-20 0,14 0,-7 0,-27 13,27-13,-7 7,20-7,-6 14,-1-1,14 0,-6 8,-8-1,14 6,0-5,-13 12,13-6,0 20,0-7,0-26,6 12,-6-19,0 20,14-27,-7 0,-7 7,13 20,0-27,-6 20,7-7,-1 0,-6-6,6-7,-13 14,0-1,14-13,-14 7,13-7,-13 13,0-13</inkml:trace>
</inkml:ink>
</file>

<file path=ppt/ink/ink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3T17:48:12"/>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5493.42 3253.01,'7'0,"6"0,21 0,-21 0,41 0,-41 0,1 0,19 0,21 0,26 0,-6 0,-61 0,-6 0,20 0,-20 0,6 0,1 0,-8 0,8 0,-14 13,13-13,7 0,7 0,-20 0,20 0,6 0,-13 0,7 0,-7-6,7 6,-20 0,20 0,-21 0,-6-7,0 7</inkml:trace>
</inkml:ink>
</file>

<file path=ppt/ink/ink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3T17:48:12"/>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3219.42 5145.01,'0'6,"-14"-6,1 0,0 0,-7 0,-1 0,8 0,0 0,-8 0,8 0,0 0,6 0,-7 0,1 0,13 14,-20-14,-27 0,47 13,-13-13,6 0,-20 0,7 0,-7 0,-6 0,26 0,-20 7,14-7,-21 0,-6 0,13 13,14-13,6 0,-7 0,1 0,6 0,-6 14,-1-14,1 0,6 0,-6 0,0 0,6 0,-7 0,-12 0,19 0,-20 0,7 0,0 0,-7 0,14 0,-21 0,14 0,-14 13,21-13,-1 0,8 0,-8 0,1 0,6 0,-6 0,-1 0,-6 0,7 0,-1 0,8 0,-8 0,1 0,-1 0,8 0,-8 0,1 0,6 0,-6 0,-1 0,8 0,-8-7,1 7,-1 0,8 0,-8 0,1 0,13-13,-7 13,-6 0,13-13,-14 13,1 0,13-7,-7 7,7-14,0 1,-13 13,13-7,-14 7,14-13,-6 13,6-14,0 1,0 6,0-6,0 0,0 6,0-7,0 1,13 13,1-13,-8 13,-6-7,14 7,-14-14,13 14,0 0,-6 0,7 0,-1 0,-6-13,20 13,-7 0,7 0,-21 0,21 0,-20 0,6 0,14 0,-20 0,6-7,1 7,-8 0,8 0,-1 0,1 0,-8 0,8 0,-1 0,-13-13,7 13,6 0,1 0,-8 0,8-14,-1 14,7-6,-6 6,6 0,-7-14,1 14,-1 0,-6 0,6 0,1 0,-8 0,8 0,-1 0,-6 0,20 0,-14 0,-6 0,6 0,7 0,-6 0,-1 0,1 0,-8 0,21 0,-20 0,20 0,-14 0,-6 0,6 0,1 0,-8 0,21 0,-20 0,6 0,1 0,-1 0,-6 0,6 0,1 0,6 0,7 7,-7-7,-7 0,7 7,0-7,-20 13,14-13,19 14,-6-14,-20 0,6 0,-13 6,14-6,-1 0,-6 0,-7 14,13-14,-13 13,14-13,-14 7,0 6,0 1,0-1,0-6,0 6,0 1,0-8,-7-6,7 0</inkml:trace>
</inkml:ink>
</file>

<file path=ppt/ink/ink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3T17:48:12"/>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2556.42 5017.01,'14'0,"-1"0,-6 0,6 0,1 7,-8-7,41 7,-20-7,-20 13,40-13,0 13,-14-6,-19-7,-1 0,-6 0,6 0,1 0,-7 0,6 0,-13 14,13-14,1 0,-8 0,8 0,-1 0,-6 0,6 13,14-13,-20 0,20 0,-21 0,8 0,6 0,7 0,-14 0,-6 0,20 0,-7 0,-7 0,1 0,-8 7,8-7,-1 0,7 0,1 0,5 0,-5 0,12 0,-6 13,-7-13,14 0,-8 0,8 13,-21-13,-6 0,20 0,-27 14,20-14,-7 0,8 0,5 0,8 0,-14 0,7 0,40 0,-54 0,-13-7,7 7,20 0,-20 0,19 0,-26-13,21 13,-8 0,-13-14,13 14,-6 0,7 0,-1 0,-13-6,7 6,6-14,1 1,-1 6,7-6,0-1,7-6,-14 7,8-1,-8 8,-6 6,6-14,0 14,-6 0,7-13,-1 13,0-7,-6 7,-7-13,14 13,-14-14,13 14,-13-13,0 6,0-6,0-1,-20 8,13-8,7 1,-13 13,-14-7,27-6,-20-1,6 1,-53-21,34 14,19 7,8 13,-21-14,-7-6,14 20,-7-13,21 6,-8 7,1 0,-1 0,8-13,-8 13,1-14,6 14,-6 0,-1 0,1 0,6-13,-6 13,-1 0,-6 0,-40 0,40 0,-14-7,21 7,-7 0,-14 0,-6 0,6 0,28 0,-21 0,20 0,-20 0,-20 0,14 0,13 0,6 0,1 0,-7-13,6 13,7 0,-6 0,0 0,-1 0,8 0,-8 0,1 0,13 6,-7-6,-6 0,-1 0,14 7,-20-7,7 13,-1-13,7 14,-6-14,0 0,6 0,-6 0,-1 0,-6 0,-7 0,7 0,-7 13,-6 7,26-20,7 14,-13-14,-1 7,14 6,-20 0,-7 8,20-21,-6 0,0 0,6 0,-6 0,13 13,-14-13,14 13,0-6,-13-7,13 13,-7 1,7-1,0-6,0 6,0 1,0-7,0 6,0 0,0-6,0 7,0-1,0 0,0-6,13 6,-13 1,14-14,-14 7,13-7,-13 13,7-13,6 0,-13 13,0 1,14-14,-8 0,-6 0</inkml:trace>
</inkml:ink>
</file>

<file path=ppt/ink/ink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3T17:48:12"/>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3046.42 8002.01,'7'0,"-7"7,6-7,-6 13,27-6,7 27,-1-8,-33-12,34 6,-21-7,1-13,-14 7,6-7,21 27,-20-27,-7 13,13-13,1 7,19 6,-33 1,14-14,19 7,-19 6,-8 0,21-13,-20 7,40 7,-34-14,8 13,5-13,-19 0,6 0,1-7,6-6,-20 6,13-6,21-21,-21 21,-13 6,14-6,6-14,-7 20,54-73,-53 80,40-74,-41 67,0-6,1-1,53-39,-54 39,7 1,1-7,-21 6,26 1,15-27,-28 33,0 7,41-61,-41 61,1-26,13 12,20-33,6 7,-39 27,-8-1,88-86,-94 86,14 14,-1-20,-6 7,-7-1,13 1,-13 6,14 7,-14-13,6 13,8 0,13 0,-27 0</inkml:trace>
</inkml:ink>
</file>

<file path=ppt/ink/ink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3T17:48:12"/>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3574.42 6627.01,'0'-13,"14"13,-7-14,6 14,-13-13,13 13,-6 0,7-7,-1 7,-6 0,6-13,0 13,1 0,-7 0,6 0,0-14,-6 14,7 0,12 0,-19 0,20 0,-20 0,19 0,-19 0,7 0,-1 0,0-6,-6 6,7 0,-1 0,-6 0,20 0,-14 0,-6 0,6 0,0 0,-6 0,7 0,-1 0,-6 0,6 0,1 0,-1 0,20 0,-12 13,5-13,-19 13,20-13,-20 7,20-7,6 14,-13-14,-20 13,14-13,6 0,27 13,0-13,-14 7,-19-7,-1 0,7 0,0 0,-6 0,-14 13,13-13,1 0,-8 0,-6-6,14 6,19 0,-19 0,33-7,-14 7,-26 0,6 0,14 0,-7 0,-6 0,-8 0,8 0,13 0,-21 0,8 0,-1 0,7 0,-6 0,-8 0,21 13,-7-13,-6 0,6 0,7 14,6-7,-13-7,-6 0,-1 13,7-13,7 0,7 0,-28 0,35 0,-35 0,8 0,19 0,1 13,-21-13,34 0,-40 0,6 0,14 7,-7-7,0 0,-6 0,-1 0,1 0,-14-13,6-1,8 8,-1-8,-6 14,-7-13,13 13,-13-7,14-6,-8-1,8 14,-14-13,13 13,-13-7,14 7,-14-13,6-1,-6 8,0-8,0 1,0-1,0 8,0-8,0-6,0-7,0 21,0-21,0 13,0-6,0 7,0 6,0-6,0-1,0 1,-13 13,13-7,-13 7,-1 0,14-13,-7 13,-6 0,-7-14,-40 8,39-8,-5 14,19 0,-20-13,-7 13,14-7,-13 7,6 0,-27 0,-6 0,40 0,-41 0,8 0,39 0,1 0,-21 0,14 0,7 13,-34-13,13 0,21 0,6 0,-67 0,54 0,7 0,0 0,-21 0,-47 0,75 0,-21 0,-7 0,-33 0,54 0,6 0,-6 0,-1 0,-19 0,-28 0,55 0,-41 0,33 0,-6 0,-7-6,21 6,-21 0,20 0,-6 0,-1 0,1 0,-7-7,6 7,8 0,-8 0,1-13,-21 13,21 0,-7-14,-27 14,13 0,21 0,-21 0,14 0,7 0,-1 0,-6 0,7 0,-7 0,-7 0,20 0,-6 0,-7 0,-7 0,7 0,6 0,1 0,6 0,-20 0,21 7,-21-7,13 0,8 13,-8-13,1 7,-7-7,-7 0,20 0,-20 0,21 0,-21 0,20 0,-20 0,14 0,6 0,-6 0,-1 0,-6 0,7 13,-7 1,6-7,1 6,13 0,-7-13,7 7,-13 7,13-1,-14-13,14 13,0-6,-13-7,13 13,-7-13,7 14,0-7,0 6,0 0,0 1,0-7,0 6,0 0,0-6,0 6,0 1,13-7,-13 6,14 0,6 1,-7-7,8-7,-8 0,0 0,1 0,-7 0,6 0,20 0,-6-14,7 14,-14 0,-7 0,8 0,5 0,-6 0,1 0,5 0,-12 0,-7 0,-7-27,13 21,-13-8,13 1,-13 6,0-6,0 13</inkml:trace>
</inkml:ink>
</file>

<file path=ppt/ink/ink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3T17:48:12"/>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5272.42 3139.01,'13'0,"-13"-14,13 14,1-13,-7 13,6-7,0 7,-13-13,7 13,6 0,8 0,19-13,-33 13,6 0,0 0,54 0,7-14,-54 7,1 7,39-13,-47 13,7 0,14-13,6-1,-33 7,6 7,-13-13,14 13,-14-13,6-8,8 8,-14 0,0 6,13 7,1-34,-14 21,6 0,-6-1,0-19,0 26,14-20,-14-6,0 19,0 7,0-6,-7-21,0 34,7-13,-13-7,0 6,13 1,-14-7,7 20,-19-34,19 21,-20-7,7-7,7 27,13-7,-21-20,8 27,0 0,-8-20,-25-6,32 26,7-7,-33-7,7 1,-1-7,21 20,13-14,-20 1,-14 6,14-6,6-1,1 14,0 0,6 0,-20 0,20-13,-6 13,-14 0,-27 0,41 0,-41-7,7 7,0 0,-20-13,54 13,-34-13,40 13,-6 0,-14-7,-6 7,-1 0,21 0,-8 0,8 0,0 0,-8 0,8 13,-7 1,7-8,-1-6,-6 27,0-7,-7 7,14-7,6-6,-7 6,1 13,13 1,0-21,0 1,0 19,0-19,0-8,0 8,0 19,0 1,0-21,0 1,0-8,0 8,7-14,-7 13,0-6,13 20,-13-7,0-7,7-13,-7 20,13-6,1 13,-14-21,13 8,-6 6,6-7,1 1,-8 6,8-20,-14 13,13 1,1-14,-14 20,6-20,8 13,6-6,7 20,-21-27,35 13,-35-6,8-7,46 13,-53-13,6 14,1-14,-8 0,48 13,-34-13,61 7,-54-7,-14 0,-6 0,6 0,0 0,21 0,0 0,-14 0,-7 0,1 0,-1 0,-6 0,-7 0</inkml:trace>
</inkml:ink>
</file>

<file path=ppt/ink/ink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3T17:48:12"/>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8117.09 3816.01,'0'-6,"0"-8,0 1,27 6,-27-6,13 13,-6-14,-7 1,33 6,-33-6,14 13,-14-14,20 8,20-35,-20 35,0-21,27-27,-20 21,-7-1,7 7,-7-6,0-14,7 27,-20-7,20-7,6-13,-33 41,14 6,6-34,-7 7,-13 14,14 6,6-20,0-6,7 26,-27-6,20-14,7-7,-21 28,8-21,-14 13,20-6,-7 7,-13-7,14 6,-1 8,-13-8,7 1,-7-1,13 8,-13-8,14 1,-7 6,-7-6,13 13,-13-14,13 14,-6-13,-7 6,13 7,-13-13,0 13</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2T18:36:09"/>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8746.42 8586.01,'0'-7,"14"7,-1 0,-6 0,20 0,-14 0,-13-7,7 7,6 0,1 0,6 0,0 0,-7 0,1 0,-1 0,-6 0,6 0,7 0,-6 0,-14-13,13 13,1 0,-8 0,8 0,-14-13,13 13,-6 0,6 0,1 0,-8 0,8 0,-1 0,1 0,-8 0,8 0,-1 0,7 6,-6-6,-1 0,7 0,-6 0,6 0,0 0,-7 0,1 0,-1 0,-6 0,6 0,1 0,-7 0,6 0,0 0,1 0,-8 0,8 0,-1 0,-6 0,6 0,1 0,-1 0,-6 0,-7 0</inkml:trace>
</inkml:ink>
</file>

<file path=ppt/ink/ink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3T17:48:12"/>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8472.09 2924.01,'14'0,"-14"-6,13 6,-6 0,-7-14,13 14,1 0,-1-13,7-1,-6 14,6-6,-7 6,1-14,6 14,-7-13,-6 6,6 7,1-13,-7 13,6-14,0 1,1 13,6-7,0-6,-7 13,1 0,-1 0,-6 0,-7-14,13 14,1 0,-7 0,6 0,-13 7,13-7,-6 0,-7 13,0-6,0 6,0 1,0 6,0-7,0 1,0-7,0 33,13-33,-13 6,0 0,0-6,14 6,-14 1,0-7,0 6,13 0,-13 1,0-7,0 6,0 0,0-6,0 7,0-1,0 0,0 7,0-6,0-7,0 6,0 0,-6-13,6 7,0 7,0-1,0 0,0-6,0-7</inkml:trace>
</inkml:ink>
</file>

<file path=ppt/ink/ink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3T17:48:12"/>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3121.7 6801.01,'0'-6,"13"6,-13-14,14 14,-1 0,-6 0,6-13,1 13,-8 0,21 0,-20 0,6 0,-13-7,14 7,-1 0,-6 0,6 0,1-13,-8 13,21 0,-13-14,-8 14,8 0,-1 0,-13-6,7 6,20 0,-21-14,8 14,-1 0,1 0,-8 0,21 0,-20 0,20 0,-7 0,-7 0,7 0,7 0,-13 0,-8 0,8 0,19 0,-19 0,-8 0,8 0,13 0,-21 0,21 7,-7-7,7 0,-20 7,20-7,-7 0,-7 0,-6 13,6-13,14 0,-7 0,-6 0,6 0,-7 0,1 0,6 0,0 0,-7 0,8 0,5 0,-6 0,7 0,-20 0,6 0,1 0,-1 0,21-7,-14 7,-7 0,1 0,6 0,0 0,7 0,-7 0,-7 0,1 0,-8 0,8 0,-1 0,-6 0,20 0,-14 0,-6 0,27 0,-21 0,7 7,-7-7,1 0,-1 0,-6 0,6 14,1-14,-7 0,6 0,14 0,-20 0,19 6,-6-6,-6 0,6 0,7 0,-20 0,6 14,7-14,-6 0,-1 0,0 0,-6 0,20-7,-20 7,6 0,0 0,-6 0,7 0,-1 0,0 0,-13 7,7-7,7 0,-1 0,7 0,7 0,-20 0,6 0,0 0,-6 0,7 0,-1 0,0 0,-6 0,7 0,-1 0,-6 0,6 0,0 0,-6 0,7 0,-1 0,-13-7,13 7,-6 0,7 0,-14-7,13 7,-6 0,6 0,0 0,1 0,-7 0,-7-13,0 13</inkml:trace>
</inkml:ink>
</file>

<file path=ppt/ink/ink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3T17:48:12"/>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7653.42 9458.01,'7'0,"6"0,-6 0,6 0,21 0,-21 0,7-7,7 7,-7 0,-6 0,6 0,-7 0,1 0,-8 0,8 0,-14-13,13 13,-6 0,6 0,-13-7,14 7,-14-13,13 13,-13-14,7 14,-7-6,0-8,13 1,-13-1,0 8,14-8,-14 1,0 6,0-6,0-14,0 20,0-6,0-1,-7 14,7-6,-13 6,6 0,-7 0,1 0,0 0,6 0,-7 0,1 0,6 0,-6 0,-1 0,8 0,-8 0,1 0,0 0,-8 0,1 0,7 0,-14 0,20 0,-20 0,21 0,-8 0,1 0,0 0,6 0,-7 0,1 0,6 0,-6 0,-1 0,8 0,6 13,-14-13,14 13,-13-13,13 7,0 6,0 1,-14-14,14 13,0-6,0 6,0 1,0-7,0 6,0 0,0 1,0-7,0 6,7-13,-7 13,0-6,14-7,-14 13,13-13,-13 14,7-14,-7 7,0 6,0 0,13-13,1 0,-14 0</inkml:trace>
</inkml:ink>
</file>

<file path=ppt/ink/ink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3T17:48:12"/>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6627.42 9223.01,'0'7,"0"6,0 1,0-8,0 8,0-1,0 1,0-8,0 8,0-1,-7-13,-7 7,-6 20,-94 26,7-26,100-27,-40 0,0-7,34-6,6 13,7-7,-13 7,-1-13,1 13,6-13,-20 13,27-14,-6 7,-21-6,27 0,-7 13,-6-7,-1 7,1-14,13 1,-7 6,7-6,-13-14,-1 20,14-6,-6-7,6 6,0 1,0 0,0 6,0-7,0 1,0 6,0-6,0-1,0 8,0-8,0 1,13 13,1 0,-14-13,6 13,-6-7,14 7,-1 0,-13-14,14 14,-8 0,-6-13,47 6,-27-6,-6 13,-14-14,13 14,1 0,-8 0,8 0,-1 0,-6 0,6 0,-13 7,27 7,-20-14,6 0,1 6,-8-6,21 0,-27 14,7-14,6 0,1 0,-1 0,-6 0,6 13,7-13,-6 0,-1 7,1-7,-8 0,8 0,-1 13,-6-13,6 0,-13 14,14-14,-8 0,8 0,-14 13,13-13,1 7,-8-7,8 13,-1-13,-13 14,7-14,-7 6,0 8,13-14,-13 13,14-13,-14 7,0 6,0 1,0-1,0-6,13-7,-13 13,0 1,0-8,0 8,0-1,0 1,0-8,0 8,0-1,0-6,-7-7,7 13,0-13</inkml:trace>
</inkml:ink>
</file>

<file path=ppt/ink/ink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3T17:48:12"/>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1724.09 4554.01,'7'0,"6"14,1-14,-14 13,6-13,8 7,-14 6,47 21,-27-7,7-7,-21-20,21 27,20 6,-40-33,-7 7,27 6,-7 7,13 7,-19-13,-1-14,-6 6,33 21,-33-20,6-7,7 13,14 1,-7-14,-14 0,21 0,-28 0,8 0,-1 0,1 0,39-7,-39 7,19-13,-19 13,-14-7,6 7,28-14,-21 14,1-13,19 13,-19-7,-7 7,6 0,20-13,1-1,-21 14,1 0,19-20,-19 20,19-13,-26 0,33 6,-6-20,20-7,-41 21,0 13,-13-7,41-20,-28 27,54-53,-54 53,48-47,-41 27,-7-7,-6 27,33-34,-33 21,20-21,6-13,-26 27,33-27,-33 14,20 13,-20 6,-7 1,0 20,0 6,0-6,0-7</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2T18:36:09"/>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15642.4 2481.01,'7'0,"6"0,-13 7,14 7,-1-1,-6-6,6 6,1-13,-8 14,8-14,-14 6,13-6,-6 0,6 0,1 0,-1 0,7-13,-20-1,14 14,6-6,13-8,-6 1,-20-1,20 8,-20 6,-7-14,13 1,0 13,1 0,-14-7,6 7,8 0,-1 0,-6 0,-7 14,27-1,-14-6,-6-7,-7 13,13-13,-13 14,21-1,-8-6,0 6,1 1,-8-8,8-6,-14 14,13-14,-6 0,-7-7,13 7,1-7,-7-6,-7-1,13 14,0-6,1-8,-7 14,6 0,0 0,-6 0,6 7,1 0,-1-7,-6 0,6 0,-13 13,14-13,-7 0,6 0,-13-7,13 1,8-8,-8 1,0 13,-13-14,7 14,-7-6,13 6,1 0,-14 0</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2T18:36:09"/>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10189.4 6755.01,'0'-14,"6"14,-6-13,7 13,33-7,-33 7,20-13,-7 13,7 0,-21-14,8 14,6 0,7 0,-20 0,6 0,0 0,1 0,-7 0,6 0,0 0,7-7,-6 7,6 0,14 0,-1-13,14 13,-20-13,-20 13,6 0,34 0,-34 0,7 0,7-14,-7 14,-6 0,-7-7,6 7,7 0,-6 0,-1-13,0 13,-6 0,6 0,1-13,-7 13,19 0,-12 0,-14-7,7 7,6 0,7 0,-6 0,-1 0,-6 0,6 0,14 0,-7 0,-7 0,-6 0,33 0,-33 0,60 0,-40 0,-14 0,8-13,-8 13,21-14,-14 14,6 0,-19 0,20 0,7-13,-21 13,-6 0,20-7,-21 7,8 0,12-13,-19 13,20 0,-7-14,-6 14,-14-7,20 7,13-13,-19 13,6 0,-7 0,14 0,-7-13,0 13,7 0,-7 0,7 0,-20 0,-7-7,13 7,1 0,-8 0,21-14,7 14,-21 0,7-13,7 0,-20 13,6 0,7-7,7-6,-7 13,-20-14,14 14,-1 0,-6 0,-7-7,27-6,-21 13,8 0,-14-13,13 13,1-14,-8 14,-6-7,14 7,-1 0,-13-13,7 13,-7-13,13 13,-13-7,14 7,-1 0,-13-13,7-1,6 14,-13-13,14 13,-8-7,8-6,-1 13,-13-14,7 14,-7-7,13 7,-13-13,14 0,-14 13</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2T18:36:09"/>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12194.4 6292.01,'0'-7,"14"7,13-13,-21-1,21 14,-27-7,7 7,20-13,-14 13,7-13,0 6,7 7,-7-14,-6 14,-1 0,-6-13,6 13,1 0,6-13,-7 13,1 0,-8 0,-6-7,14 7,-21 0,7 13,0 1,-7-1,7-6,-13-7,13 13,-14 1,14-8,-13 8,6-1,7-6,-13 6,13 1,0-1,-13-13,13 7,-7 6,7 1,-14-8,14 8,-13-1,13 1,-13-8,13 8,0-1,-7-13,7 7,0 6,0 1,-14-14,14 13,0-6,-13-7,13 0</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2T18:36:09"/>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10484.4 2099.01,'-7'0,"-6"0,6-7,-6 7,-1 0,-6 0,-7 0,20 0,7-13,-13 13,-34 0,14 0,-61-13,87 13,-67-14,54 14,7 0,-21-7,14 7,6 0,1 0,-27-13,0 13,33 0,-7 0,-19-13,-1 13,21 0,0-7,6 7,-7 0,1 0,0 0,6 0,-7 0,1 0,13 13,-7-13,-6 0,-1 14,8-14,-8 6,-12-6,26 14,-7-14,7 13,-14-13,1 0,6 14,7-8,-13-6,13 14,-14-14,14 13,0-6,0 6,0 1,0-1,0-6,0 6,0 1,0-8,7 8,-7-1,14-6,6 33,-7-33,-6 6,-7 1,13-8,-13 8,14-1,-1 1,-6-8,6 21,1-20,-14 6,6-13,-6 14,27-7,-27 6,7-13,-7 13,13-13,1 14,-1-8,7 8,-20-1,14-13,6 7,-20 6,27 1,6 6,1 7,-14-20,-7-7,-13 13,34 0,-21-13,7 7,-6-7,-1 13,-6-13,6 0,21 14,13-1,-34-13,-6 0,6 0,7 0,-6 0,-1 0,7 0,-6 0,6 0,7 0,-14 0,7 0,0 0,14-20,-21 20,14-13,-7 6,-6-6,-8-1,8 14,13-6,-27-8,6 14,8-13,-1-7,-6 20,-7-14,13 14,-13-13,14 13,-8-7,-6-6,14-1,-1 7,1-6,-14 0,6 13,-6-14,0 8,0-8,0-6,0 7,0-1,0 7,0-6,0 0,0-1,0 7,0-6,0 0,-13 6,13-6,-13 13,13-14,0 1,-14 6,7-6,-6-1,13 7,0-6,-13 13,6-13,-6 6,-1-7,7 1,-6 13,0-13,13 6,-14 7,7-13,-19-1,19 7,-20 7,14-13,6 0,-20 13,20 0,-6 0,0 0,6 0,-7 0,1 0,13 0</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2T18:36:09"/>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2716.42 4078.01,'13'0,"-13"13,14-13,6 7,0 7,7-14,-27 13,13-13,-6 0,6 13,7-13,-6 7,13-7,-27 14,6-14,21 13,-7-13,-6 0,6 0,7 0,-7 0,-7 0,34-20,-40 20,6-7,7-6,7 13,-27-14,14 14,-8 0,21-13,-20 13,6 0,7 0,-6 0,-1 0,1 0,-8 0,21 0,-20 0,6 0,1 0,-1 0,-6 7,6-7,1 0,-14 13,6-13,21 13,-20-13,6 7,1-7,6 14,27-1,-20-6,-7 6,0-13,-20 13,13-13,1 14,-7-7,19-7,-12 13,-8-13,8 0,-1 0,-6 0,6 0,34-13,-33 13,19-14,-33 1,14 13,-8 0,28-14,-21 14,1-6,33-8,-27 14,13 0,-19 0,-1 0,21-13,-14 13,-7 0,-6 0,6 0,81 0,-47 0,-40 0,27 0,-8 0,-12 0,19 7,21 6,-7-6,-34-7,-6 0,7 0,-14 13,13-13,7 0,27 13,-34-13,1 0,-14 14,33-14,-12 7,-8-7,0 0,-6 0,7 0,6 13,-7-13,7 13,-6-13,-1 0,21 0,-21 0,7 0,-6 0,-1 0,-6 0,19 0,8 0,-27 0,6 0,14 0,-7 0,-6 7,6-7,-7 0,7 0,7 14,-7-14,-6 0,6 0,-20 13,13-13,0 0,-6 0,20 0,-20 0,6 0,1 0,33-7,-27-6,13 13,-19-7,-1-6,21 13,-1-20,1 20,-1 0,1-14,-21 14,1 0,6 0,-7 0,7 0,-6 0,19 0,-19 7,-8-7,35 7,-21-7,0 0,-20 13,13-13,7 0,-6 13,13-13,-21 0,8 0,-1 0,7 7,14-7,-21 0,1 14,19-14,1 0,-21 0,21 0,-14 0,-7 0,7 0,41 0,-41 0,-7 0,-13 13,14-13,-8 0,41 0,-33 0,19 0,-19 0,-8 0,35 0,-35 0,28 7,-21-7,1 0,-8 0,21 0,-7 0,14 0,-21 0,1 0,6-14,-7 14,1 0,-14-13,6 13,21-7,20-20,-27 21,-6 6,-14-14,6 14,35-27,-1 7,-27 20,1 0,-7 0,33-13,-40 6,6 7,28 0,-21 0,1 0,19-13,1 13,-14 0,-7 0,-13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思考：如果我们存储的记录是乱序的，那么每一次查找都必须遍历整个表。 </a:t>
            </a:r>
            <a:r>
              <a:rPr lang="en-US" altLang="zh-CN" dirty="0"/>
              <a:t>4M</a:t>
            </a:r>
            <a:endParaRPr lang="en-US" altLang="zh-CN" dirty="0"/>
          </a:p>
          <a:p>
            <a:r>
              <a:rPr lang="zh-CN" altLang="en-US" dirty="0"/>
              <a:t>这将非常耗时，因此我们必须按照一定的格式（数据结构）将数据组织起来。</a:t>
            </a:r>
            <a:endParaRPr lang="zh-CN" altLang="en-US" dirty="0"/>
          </a:p>
        </p:txBody>
      </p:sp>
      <p:sp>
        <p:nvSpPr>
          <p:cNvPr id="4" name="灯片编号占位符 3"/>
          <p:cNvSpPr>
            <a:spLocks noGrp="1"/>
          </p:cNvSpPr>
          <p:nvPr>
            <p:ph type="sldNum" sz="quarter" idx="5"/>
          </p:nvPr>
        </p:nvSpPr>
        <p:spPr/>
        <p:txBody>
          <a:bodyPr/>
          <a:lstStyle/>
          <a:p>
            <a:pPr>
              <a:defRPr/>
            </a:pPr>
            <a:fld id="{646BCEA9-26AB-4B91-A876-E633D3E888F9}"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dirty="0"/>
              <a:t>Q</a:t>
            </a:r>
            <a:r>
              <a:rPr lang="zh-CN" altLang="en-US" dirty="0"/>
              <a:t>：有一张公民表，有身份证号码、姓名、年龄、性别</a:t>
            </a:r>
            <a:r>
              <a:rPr lang="en-US" altLang="zh-CN" dirty="0"/>
              <a:t>…</a:t>
            </a:r>
            <a:r>
              <a:rPr lang="zh-CN" altLang="en-US" dirty="0"/>
              <a:t>等信息，</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我们知道公民的身份证号码是唯一并且非空的，那么用身份证号码当主键好吗？</a:t>
            </a:r>
            <a:endParaRPr lang="zh-CN" altLang="en-US" dirty="0"/>
          </a:p>
        </p:txBody>
      </p:sp>
      <p:sp>
        <p:nvSpPr>
          <p:cNvPr id="4" name="灯片编号占位符 3"/>
          <p:cNvSpPr>
            <a:spLocks noGrp="1"/>
          </p:cNvSpPr>
          <p:nvPr>
            <p:ph type="sldNum" sz="quarter" idx="5"/>
          </p:nvPr>
        </p:nvSpPr>
        <p:spPr/>
        <p:txBody>
          <a:bodyPr/>
          <a:lstStyle/>
          <a:p>
            <a:pPr>
              <a:defRPr/>
            </a:pPr>
            <a:fld id="{646BCEA9-26AB-4B91-A876-E633D3E888F9}"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很多情况下，我们需要通过身份证号码，查询这个人的名字和年龄，怎么做才能避免回表呢？</a:t>
            </a:r>
            <a:endParaRPr lang="zh-CN" altLang="en-US" dirty="0"/>
          </a:p>
        </p:txBody>
      </p:sp>
      <p:sp>
        <p:nvSpPr>
          <p:cNvPr id="4" name="灯片编号占位符 3"/>
          <p:cNvSpPr>
            <a:spLocks noGrp="1"/>
          </p:cNvSpPr>
          <p:nvPr>
            <p:ph type="sldNum" sz="quarter" idx="5"/>
          </p:nvPr>
        </p:nvSpPr>
        <p:spPr/>
        <p:txBody>
          <a:bodyPr/>
          <a:lstStyle/>
          <a:p>
            <a:pPr>
              <a:defRPr/>
            </a:pPr>
            <a:fld id="{646BCEA9-26AB-4B91-A876-E633D3E888F9}"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聚集索引</a:t>
            </a:r>
            <a:endParaRPr lang="en-US" altLang="zh-CN" dirty="0"/>
          </a:p>
          <a:p>
            <a:r>
              <a:rPr lang="zh-CN" altLang="en-US" dirty="0"/>
              <a:t>辅助索引 </a:t>
            </a:r>
            <a:endParaRPr lang="en-US" altLang="zh-CN" dirty="0"/>
          </a:p>
          <a:p>
            <a:endParaRPr lang="en-US" altLang="zh-CN" dirty="0"/>
          </a:p>
          <a:p>
            <a:r>
              <a:rPr lang="zh-CN" altLang="en-US" dirty="0"/>
              <a:t>单列索引</a:t>
            </a:r>
            <a:endParaRPr lang="en-US" altLang="zh-CN" dirty="0"/>
          </a:p>
          <a:p>
            <a:r>
              <a:rPr lang="zh-CN" altLang="en-US" dirty="0"/>
              <a:t>联合索引 </a:t>
            </a:r>
            <a:endParaRPr lang="en-US" altLang="zh-CN" dirty="0"/>
          </a:p>
          <a:p>
            <a:endParaRPr lang="en-US" altLang="zh-CN" dirty="0"/>
          </a:p>
          <a:p>
            <a:r>
              <a:rPr lang="zh-CN" altLang="en-US" dirty="0"/>
              <a:t>覆盖索引 </a:t>
            </a:r>
            <a:r>
              <a:rPr lang="en-US" altLang="zh-CN" dirty="0">
                <a:sym typeface="Wingdings" panose="05000000000000000000" pitchFamily="2" charset="2"/>
              </a:rPr>
              <a:t> </a:t>
            </a:r>
            <a:r>
              <a:rPr lang="zh-CN" altLang="en-US" dirty="0">
                <a:sym typeface="Wingdings" panose="05000000000000000000" pitchFamily="2" charset="2"/>
              </a:rPr>
              <a:t>回表</a:t>
            </a:r>
            <a:endParaRPr lang="zh-CN" altLang="en-US" dirty="0"/>
          </a:p>
        </p:txBody>
      </p:sp>
      <p:sp>
        <p:nvSpPr>
          <p:cNvPr id="4" name="灯片编号占位符 3"/>
          <p:cNvSpPr>
            <a:spLocks noGrp="1"/>
          </p:cNvSpPr>
          <p:nvPr>
            <p:ph type="sldNum" sz="quarter" idx="5"/>
          </p:nvPr>
        </p:nvSpPr>
        <p:spPr/>
        <p:txBody>
          <a:bodyPr/>
          <a:lstStyle/>
          <a:p>
            <a:pPr>
              <a:defRPr/>
            </a:pPr>
            <a:fld id="{646BCEA9-26AB-4B91-A876-E633D3E888F9}"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create table t1 (	</a:t>
            </a:r>
            <a:endParaRPr lang="en-US" altLang="zh-CN" dirty="0"/>
          </a:p>
          <a:p>
            <a:r>
              <a:rPr lang="en-US" altLang="zh-CN" dirty="0"/>
              <a:t>      id1 int,    </a:t>
            </a:r>
            <a:endParaRPr lang="en-US" altLang="zh-CN" dirty="0"/>
          </a:p>
          <a:p>
            <a:r>
              <a:rPr lang="en-US" altLang="zh-CN" dirty="0"/>
              <a:t>      id2 int,    </a:t>
            </a:r>
            <a:endParaRPr lang="en-US" altLang="zh-CN" dirty="0"/>
          </a:p>
          <a:p>
            <a:r>
              <a:rPr lang="en-US" altLang="zh-CN" dirty="0"/>
              <a:t>      a int,    </a:t>
            </a:r>
            <a:endParaRPr lang="en-US" altLang="zh-CN" dirty="0"/>
          </a:p>
          <a:p>
            <a:r>
              <a:rPr lang="en-US" altLang="zh-CN" dirty="0"/>
              <a:t>      b int,    </a:t>
            </a:r>
            <a:endParaRPr lang="en-US" altLang="zh-CN" dirty="0"/>
          </a:p>
          <a:p>
            <a:r>
              <a:rPr lang="en-US" altLang="zh-CN" dirty="0"/>
              <a:t>      c int,    </a:t>
            </a:r>
            <a:endParaRPr lang="en-US" altLang="zh-CN" dirty="0"/>
          </a:p>
          <a:p>
            <a:r>
              <a:rPr lang="en-US" altLang="zh-CN" dirty="0"/>
              <a:t>      d int,    </a:t>
            </a:r>
            <a:endParaRPr lang="en-US" altLang="zh-CN" dirty="0"/>
          </a:p>
          <a:p>
            <a:r>
              <a:rPr lang="en-US" altLang="zh-CN" dirty="0"/>
              <a:t>      primary key(id1, id2),    </a:t>
            </a:r>
            <a:endParaRPr lang="en-US" altLang="zh-CN" dirty="0"/>
          </a:p>
          <a:p>
            <a:r>
              <a:rPr lang="en-US" altLang="zh-CN" dirty="0"/>
              <a:t>      index </a:t>
            </a:r>
            <a:r>
              <a:rPr lang="en-US" altLang="zh-CN" dirty="0" err="1"/>
              <a:t>idx_a_b</a:t>
            </a:r>
            <a:r>
              <a:rPr lang="en-US" altLang="zh-CN" dirty="0"/>
              <a:t>(a, b)</a:t>
            </a:r>
            <a:endParaRPr lang="en-US" altLang="zh-CN" dirty="0"/>
          </a:p>
          <a:p>
            <a:r>
              <a:rPr lang="en-US" altLang="zh-CN" dirty="0"/>
              <a:t>);</a:t>
            </a:r>
            <a:endParaRPr lang="en-US" altLang="zh-CN" dirty="0"/>
          </a:p>
          <a:p>
            <a:endParaRPr lang="en-US" altLang="zh-CN" dirty="0"/>
          </a:p>
          <a:p>
            <a:r>
              <a:rPr lang="en-US" altLang="zh-CN" dirty="0"/>
              <a:t>insert into t1 values (1, 1, 10, 11, 12, 13), (1, 2, 20, 21, 22, 23), (2, 1, 30, 31, 32, 33), (2, 2, 40, 41, 42, 43);</a:t>
            </a:r>
            <a:endParaRPr lang="zh-CN" altLang="en-US" dirty="0"/>
          </a:p>
        </p:txBody>
      </p:sp>
      <p:sp>
        <p:nvSpPr>
          <p:cNvPr id="4" name="灯片编号占位符 3"/>
          <p:cNvSpPr>
            <a:spLocks noGrp="1"/>
          </p:cNvSpPr>
          <p:nvPr>
            <p:ph type="sldNum" sz="quarter" idx="5"/>
          </p:nvPr>
        </p:nvSpPr>
        <p:spPr/>
        <p:txBody>
          <a:bodyPr/>
          <a:lstStyle/>
          <a:p>
            <a:pPr>
              <a:defRPr/>
            </a:pPr>
            <a:fld id="{646BCEA9-26AB-4B91-A876-E633D3E888F9}"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46BCEA9-26AB-4B91-A876-E633D3E888F9}"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46BCEA9-26AB-4B91-A876-E633D3E888F9}"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46BCEA9-26AB-4B91-A876-E633D3E888F9}"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46BCEA9-26AB-4B91-A876-E633D3E888F9}"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46BCEA9-26AB-4B91-A876-E633D3E888F9}"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接下来，我们就看看数据页的格式，看下在 </a:t>
            </a:r>
            <a:r>
              <a:rPr lang="en-US" altLang="zh-CN" dirty="0" err="1"/>
              <a:t>innodb</a:t>
            </a:r>
            <a:r>
              <a:rPr lang="en-US" altLang="zh-CN" dirty="0"/>
              <a:t> </a:t>
            </a:r>
            <a:r>
              <a:rPr lang="zh-CN" altLang="en-US" dirty="0"/>
              <a:t>中数据是怎么存储的。</a:t>
            </a:r>
            <a:endParaRPr lang="zh-CN" altLang="en-US" dirty="0"/>
          </a:p>
        </p:txBody>
      </p:sp>
      <p:sp>
        <p:nvSpPr>
          <p:cNvPr id="4" name="灯片编号占位符 3"/>
          <p:cNvSpPr>
            <a:spLocks noGrp="1"/>
          </p:cNvSpPr>
          <p:nvPr>
            <p:ph type="sldNum" sz="quarter" idx="5"/>
          </p:nvPr>
        </p:nvSpPr>
        <p:spPr/>
        <p:txBody>
          <a:bodyPr/>
          <a:lstStyle/>
          <a:p>
            <a:pPr>
              <a:defRPr/>
            </a:pPr>
            <a:fld id="{646BCEA9-26AB-4B91-A876-E633D3E888F9}"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46BCEA9-26AB-4B91-A876-E633D3E888F9}"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页里面的数据是有序的</a:t>
            </a:r>
            <a:endParaRPr lang="en-US" altLang="zh-CN" dirty="0"/>
          </a:p>
        </p:txBody>
      </p:sp>
      <p:sp>
        <p:nvSpPr>
          <p:cNvPr id="4" name="灯片编号占位符 3"/>
          <p:cNvSpPr>
            <a:spLocks noGrp="1"/>
          </p:cNvSpPr>
          <p:nvPr>
            <p:ph type="sldNum" sz="quarter" idx="5"/>
          </p:nvPr>
        </p:nvSpPr>
        <p:spPr/>
        <p:txBody>
          <a:bodyPr/>
          <a:lstStyle/>
          <a:p>
            <a:pPr>
              <a:defRPr/>
            </a:pPr>
            <a:fld id="{646BCEA9-26AB-4B91-A876-E633D3E888F9}"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我们清楚了数据是怎么组织和存储的了，那么现在我们来思考这样一个问题：</a:t>
            </a:r>
            <a:endParaRPr lang="en-US" altLang="zh-CN" dirty="0"/>
          </a:p>
          <a:p>
            <a:r>
              <a:rPr lang="en-US" altLang="zh-CN" dirty="0"/>
              <a:t>Select * from t where id = 10</a:t>
            </a:r>
            <a:endParaRPr lang="en-US" altLang="zh-CN" dirty="0"/>
          </a:p>
          <a:p>
            <a:r>
              <a:rPr lang="zh-CN" altLang="en-US" dirty="0"/>
              <a:t>如何查找某一条记录呢？将每个页读入内存，依次查找吗？</a:t>
            </a:r>
            <a:endParaRPr lang="zh-CN" altLang="en-US" dirty="0"/>
          </a:p>
        </p:txBody>
      </p:sp>
      <p:sp>
        <p:nvSpPr>
          <p:cNvPr id="4" name="灯片编号占位符 3"/>
          <p:cNvSpPr>
            <a:spLocks noGrp="1"/>
          </p:cNvSpPr>
          <p:nvPr>
            <p:ph type="sldNum" sz="quarter" idx="5"/>
          </p:nvPr>
        </p:nvSpPr>
        <p:spPr/>
        <p:txBody>
          <a:bodyPr/>
          <a:lstStyle/>
          <a:p>
            <a:pPr>
              <a:defRPr/>
            </a:pPr>
            <a:fld id="{646BCEA9-26AB-4B91-A876-E633D3E888F9}"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create table citizen (	</a:t>
            </a:r>
            <a:endParaRPr lang="en-US" altLang="zh-CN" dirty="0"/>
          </a:p>
          <a:p>
            <a:r>
              <a:rPr lang="en-US" altLang="zh-CN" dirty="0"/>
              <a:t>       id int primary key,    </a:t>
            </a:r>
            <a:endParaRPr lang="en-US" altLang="zh-CN" dirty="0"/>
          </a:p>
          <a:p>
            <a:r>
              <a:rPr lang="en-US" altLang="zh-CN" dirty="0"/>
              <a:t>       </a:t>
            </a:r>
            <a:r>
              <a:rPr lang="en-US" altLang="zh-CN" dirty="0" err="1"/>
              <a:t>id_card</a:t>
            </a:r>
            <a:r>
              <a:rPr lang="en-US" altLang="zh-CN" dirty="0"/>
              <a:t> varchar(40) not null unique,    </a:t>
            </a:r>
            <a:endParaRPr lang="en-US" altLang="zh-CN" dirty="0"/>
          </a:p>
          <a:p>
            <a:r>
              <a:rPr lang="en-US" altLang="zh-CN" dirty="0"/>
              <a:t>       name varchar(20) not null,    </a:t>
            </a:r>
            <a:endParaRPr lang="en-US" altLang="zh-CN" dirty="0"/>
          </a:p>
          <a:p>
            <a:r>
              <a:rPr lang="en-US" altLang="zh-CN" dirty="0"/>
              <a:t>       age int,    </a:t>
            </a:r>
            <a:endParaRPr lang="en-US" altLang="zh-CN" dirty="0"/>
          </a:p>
          <a:p>
            <a:r>
              <a:rPr lang="en-US" altLang="zh-CN" dirty="0"/>
              <a:t>       </a:t>
            </a:r>
            <a:r>
              <a:rPr lang="en-US" altLang="zh-CN" dirty="0" err="1"/>
              <a:t>ismale</a:t>
            </a:r>
            <a:r>
              <a:rPr lang="en-US" altLang="zh-CN" dirty="0"/>
              <a:t> </a:t>
            </a:r>
            <a:r>
              <a:rPr lang="en-US" altLang="zh-CN" dirty="0" err="1"/>
              <a:t>enum</a:t>
            </a:r>
            <a:r>
              <a:rPr lang="en-US" altLang="zh-CN" dirty="0"/>
              <a:t>('Y', ‘N‘)</a:t>
            </a:r>
            <a:endParaRPr lang="en-US" altLang="zh-CN" dirty="0"/>
          </a:p>
          <a:p>
            <a:r>
              <a:rPr lang="en-US" altLang="zh-CN" dirty="0"/>
              <a:t>);</a:t>
            </a:r>
            <a:endParaRPr lang="zh-CN" altLang="en-US" dirty="0"/>
          </a:p>
        </p:txBody>
      </p:sp>
      <p:sp>
        <p:nvSpPr>
          <p:cNvPr id="4" name="灯片编号占位符 3"/>
          <p:cNvSpPr>
            <a:spLocks noGrp="1"/>
          </p:cNvSpPr>
          <p:nvPr>
            <p:ph type="sldNum" sz="quarter" idx="5"/>
          </p:nvPr>
        </p:nvSpPr>
        <p:spPr/>
        <p:txBody>
          <a:bodyPr/>
          <a:lstStyle/>
          <a:p>
            <a:pPr>
              <a:defRPr/>
            </a:pPr>
            <a:fld id="{646BCEA9-26AB-4B91-A876-E633D3E888F9}"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create table t (</a:t>
            </a:r>
            <a:endParaRPr lang="en-US" altLang="zh-CN" dirty="0"/>
          </a:p>
          <a:p>
            <a:r>
              <a:rPr lang="en-US" altLang="zh-CN" dirty="0"/>
              <a:t>    id int primary key </a:t>
            </a:r>
            <a:r>
              <a:rPr lang="en-US" altLang="zh-CN" dirty="0" err="1"/>
              <a:t>auto_increment</a:t>
            </a:r>
            <a:r>
              <a:rPr lang="en-US" altLang="zh-CN" dirty="0"/>
              <a:t>,</a:t>
            </a:r>
            <a:endParaRPr lang="en-US" altLang="zh-CN" dirty="0"/>
          </a:p>
          <a:p>
            <a:r>
              <a:rPr lang="en-US" altLang="zh-CN" dirty="0"/>
              <a:t>    a int,    </a:t>
            </a:r>
            <a:endParaRPr lang="en-US" altLang="zh-CN" dirty="0"/>
          </a:p>
          <a:p>
            <a:r>
              <a:rPr lang="en-US" altLang="zh-CN" dirty="0"/>
              <a:t>    b int,    </a:t>
            </a:r>
            <a:endParaRPr lang="en-US" altLang="zh-CN" dirty="0"/>
          </a:p>
          <a:p>
            <a:r>
              <a:rPr lang="en-US" altLang="zh-CN" dirty="0"/>
              <a:t>    c int,</a:t>
            </a:r>
            <a:endParaRPr lang="en-US" altLang="zh-CN" dirty="0"/>
          </a:p>
          <a:p>
            <a:r>
              <a:rPr lang="en-US" altLang="zh-CN" dirty="0"/>
              <a:t>    key </a:t>
            </a:r>
            <a:r>
              <a:rPr lang="en-US" altLang="zh-CN" dirty="0" err="1"/>
              <a:t>idx_a_b</a:t>
            </a:r>
            <a:r>
              <a:rPr lang="en-US" altLang="zh-CN" dirty="0"/>
              <a:t> (a, b)</a:t>
            </a:r>
            <a:endParaRPr lang="en-US" altLang="zh-CN" dirty="0"/>
          </a:p>
          <a:p>
            <a:r>
              <a:rPr lang="en-US" altLang="zh-CN" dirty="0"/>
              <a:t>); </a:t>
            </a:r>
            <a:endParaRPr lang="en-US" altLang="zh-CN" dirty="0"/>
          </a:p>
          <a:p>
            <a:endParaRPr lang="en-US" altLang="zh-CN" dirty="0"/>
          </a:p>
          <a:p>
            <a:r>
              <a:rPr lang="en-US" altLang="zh-CN" dirty="0"/>
              <a:t>insert into t(</a:t>
            </a:r>
            <a:r>
              <a:rPr lang="en-US" altLang="zh-CN" dirty="0" err="1"/>
              <a:t>a,b,c</a:t>
            </a:r>
            <a:r>
              <a:rPr lang="en-US" altLang="zh-CN" dirty="0"/>
              <a:t>) values (1, 1,1), (1, 2,2), (2, 1,3), (2, 4,4), (3, 1,5), (3, 2,6);</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646BCEA9-26AB-4B91-A876-E633D3E888F9}"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46BCEA9-26AB-4B91-A876-E633D3E888F9}"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t>
            </a:r>
            <a:r>
              <a:rPr lang="zh-CN" altLang="en-US" dirty="0"/>
              <a:t>：如果一张表中没有主键，该怎么办呢？</a:t>
            </a:r>
            <a:endParaRPr lang="en-US" altLang="zh-CN" dirty="0"/>
          </a:p>
          <a:p>
            <a:pPr marL="228600" indent="-228600">
              <a:buAutoNum type="alphaLcPeriod"/>
            </a:pPr>
            <a:r>
              <a:rPr lang="zh-CN" altLang="en-US" dirty="0"/>
              <a:t>找第一个定义的唯一键去构建聚集索引。</a:t>
            </a:r>
            <a:endParaRPr lang="en-US" altLang="zh-CN" dirty="0"/>
          </a:p>
          <a:p>
            <a:pPr marL="228600" indent="-228600">
              <a:buAutoNum type="alphaLcPeriod"/>
            </a:pPr>
            <a:r>
              <a:rPr lang="zh-CN" altLang="en-US" dirty="0"/>
              <a:t>如果没有定义唯一键，又该怎么办呢？</a:t>
            </a:r>
            <a:r>
              <a:rPr lang="en-US" altLang="zh-CN" dirty="0" err="1"/>
              <a:t>Innodb</a:t>
            </a:r>
            <a:r>
              <a:rPr lang="zh-CN" altLang="en-US" dirty="0"/>
              <a:t>会提供隐藏的主键，根据隐藏的主键去构建聚集索引。</a:t>
            </a:r>
            <a:endParaRPr lang="en-US" altLang="zh-CN" dirty="0"/>
          </a:p>
          <a:p>
            <a:pPr marL="228600" indent="-228600">
              <a:buAutoNum type="alphaLcPeriod"/>
            </a:pPr>
            <a:endParaRPr lang="en-US" altLang="zh-CN" dirty="0"/>
          </a:p>
          <a:p>
            <a:pPr marL="0" indent="0">
              <a:buNone/>
            </a:pPr>
            <a:r>
              <a:rPr lang="zh-CN" altLang="en-US" dirty="0"/>
              <a:t>所以，建议创建表的时候一定要创建主键。</a:t>
            </a:r>
            <a:endParaRPr lang="en-US" altLang="zh-CN" dirty="0"/>
          </a:p>
          <a:p>
            <a:pPr marL="228600" indent="-228600">
              <a:buAutoNum type="alphaLcPeriod"/>
            </a:pPr>
            <a:endParaRPr lang="en-US" altLang="zh-CN" dirty="0"/>
          </a:p>
          <a:p>
            <a:pPr marL="0" indent="0">
              <a:buNone/>
            </a:pPr>
            <a:endParaRPr lang="en-US" altLang="zh-CN" dirty="0"/>
          </a:p>
        </p:txBody>
      </p:sp>
      <p:sp>
        <p:nvSpPr>
          <p:cNvPr id="4" name="灯片编号占位符 3"/>
          <p:cNvSpPr>
            <a:spLocks noGrp="1"/>
          </p:cNvSpPr>
          <p:nvPr>
            <p:ph type="sldNum" sz="quarter" idx="5"/>
          </p:nvPr>
        </p:nvSpPr>
        <p:spPr/>
        <p:txBody>
          <a:bodyPr/>
          <a:lstStyle/>
          <a:p>
            <a:pPr>
              <a:defRPr/>
            </a:pPr>
            <a:fld id="{646BCEA9-26AB-4B91-A876-E633D3E888F9}"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4.xml"/><Relationship Id="rId2" Type="http://schemas.openxmlformats.org/officeDocument/2006/relationships/image" Target="../media/image19.png"/><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5.xml"/><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6.xml"/><Relationship Id="rId1"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7.xml"/><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8.xml"/><Relationship Id="rId1"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9.xml"/><Relationship Id="rId1"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0.xml"/><Relationship Id="rId1"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1.xml"/><Relationship Id="rId1"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4.xml"/><Relationship Id="rId1" Type="http://schemas.openxmlformats.org/officeDocument/2006/relationships/tags" Target="../tags/tag8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6.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9" Type="http://schemas.openxmlformats.org/officeDocument/2006/relationships/image" Target="../media/image31.png"/><Relationship Id="rId8" Type="http://schemas.openxmlformats.org/officeDocument/2006/relationships/customXml" Target="../ink/ink13.xml"/><Relationship Id="rId7" Type="http://schemas.openxmlformats.org/officeDocument/2006/relationships/image" Target="../media/image30.png"/><Relationship Id="rId6" Type="http://schemas.openxmlformats.org/officeDocument/2006/relationships/customXml" Target="../ink/ink12.xml"/><Relationship Id="rId5" Type="http://schemas.openxmlformats.org/officeDocument/2006/relationships/image" Target="../media/image29.png"/><Relationship Id="rId4" Type="http://schemas.openxmlformats.org/officeDocument/2006/relationships/customXml" Target="../ink/ink11.xml"/><Relationship Id="rId3" Type="http://schemas.openxmlformats.org/officeDocument/2006/relationships/image" Target="../media/image28.png"/><Relationship Id="rId2" Type="http://schemas.openxmlformats.org/officeDocument/2006/relationships/customXml" Target="../ink/ink10.xml"/><Relationship Id="rId11" Type="http://schemas.openxmlformats.org/officeDocument/2006/relationships/slideLayout" Target="../slideLayouts/slideLayout2.xml"/><Relationship Id="rId10" Type="http://schemas.openxmlformats.org/officeDocument/2006/relationships/tags" Target="../tags/tag86.xml"/><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7.xml"/><Relationship Id="rId1"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8.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9.xml"/><Relationship Id="rId1" Type="http://schemas.openxmlformats.org/officeDocument/2006/relationships/image" Target="../media/image33.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9" Type="http://schemas.openxmlformats.org/officeDocument/2006/relationships/image" Target="../media/image38.png"/><Relationship Id="rId8" Type="http://schemas.openxmlformats.org/officeDocument/2006/relationships/customXml" Target="../ink/ink17.xml"/><Relationship Id="rId7" Type="http://schemas.openxmlformats.org/officeDocument/2006/relationships/image" Target="../media/image37.png"/><Relationship Id="rId6" Type="http://schemas.openxmlformats.org/officeDocument/2006/relationships/customXml" Target="../ink/ink16.xml"/><Relationship Id="rId5" Type="http://schemas.openxmlformats.org/officeDocument/2006/relationships/image" Target="../media/image36.png"/><Relationship Id="rId4" Type="http://schemas.openxmlformats.org/officeDocument/2006/relationships/customXml" Target="../ink/ink15.xml"/><Relationship Id="rId3" Type="http://schemas.openxmlformats.org/officeDocument/2006/relationships/image" Target="../media/image35.png"/><Relationship Id="rId2" Type="http://schemas.openxmlformats.org/officeDocument/2006/relationships/customXml" Target="../ink/ink14.xml"/><Relationship Id="rId17" Type="http://schemas.openxmlformats.org/officeDocument/2006/relationships/slideLayout" Target="../slideLayouts/slideLayout2.xml"/><Relationship Id="rId16" Type="http://schemas.openxmlformats.org/officeDocument/2006/relationships/tags" Target="../tags/tag90.xml"/><Relationship Id="rId15" Type="http://schemas.openxmlformats.org/officeDocument/2006/relationships/image" Target="../media/image41.png"/><Relationship Id="rId14" Type="http://schemas.openxmlformats.org/officeDocument/2006/relationships/customXml" Target="../ink/ink20.xml"/><Relationship Id="rId13" Type="http://schemas.openxmlformats.org/officeDocument/2006/relationships/image" Target="../media/image40.png"/><Relationship Id="rId12" Type="http://schemas.openxmlformats.org/officeDocument/2006/relationships/customXml" Target="../ink/ink19.xml"/><Relationship Id="rId11" Type="http://schemas.openxmlformats.org/officeDocument/2006/relationships/image" Target="../media/image39.png"/><Relationship Id="rId10" Type="http://schemas.openxmlformats.org/officeDocument/2006/relationships/customXml" Target="../ink/ink18.xml"/><Relationship Id="rId1"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7.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9" Type="http://schemas.openxmlformats.org/officeDocument/2006/relationships/image" Target="../media/image46.png"/><Relationship Id="rId8" Type="http://schemas.openxmlformats.org/officeDocument/2006/relationships/customXml" Target="../ink/ink24.xml"/><Relationship Id="rId7" Type="http://schemas.openxmlformats.org/officeDocument/2006/relationships/image" Target="../media/image45.png"/><Relationship Id="rId6" Type="http://schemas.openxmlformats.org/officeDocument/2006/relationships/customXml" Target="../ink/ink23.xml"/><Relationship Id="rId5" Type="http://schemas.openxmlformats.org/officeDocument/2006/relationships/image" Target="../media/image44.png"/><Relationship Id="rId4" Type="http://schemas.openxmlformats.org/officeDocument/2006/relationships/customXml" Target="../ink/ink22.xml"/><Relationship Id="rId3" Type="http://schemas.openxmlformats.org/officeDocument/2006/relationships/image" Target="../media/image43.png"/><Relationship Id="rId23" Type="http://schemas.openxmlformats.org/officeDocument/2006/relationships/slideLayout" Target="../slideLayouts/slideLayout2.xml"/><Relationship Id="rId22" Type="http://schemas.openxmlformats.org/officeDocument/2006/relationships/tags" Target="../tags/tag91.xml"/><Relationship Id="rId21" Type="http://schemas.openxmlformats.org/officeDocument/2006/relationships/image" Target="../media/image52.png"/><Relationship Id="rId20" Type="http://schemas.openxmlformats.org/officeDocument/2006/relationships/customXml" Target="../ink/ink30.xml"/><Relationship Id="rId2" Type="http://schemas.openxmlformats.org/officeDocument/2006/relationships/customXml" Target="../ink/ink21.xml"/><Relationship Id="rId19" Type="http://schemas.openxmlformats.org/officeDocument/2006/relationships/image" Target="../media/image51.png"/><Relationship Id="rId18" Type="http://schemas.openxmlformats.org/officeDocument/2006/relationships/customXml" Target="../ink/ink29.xml"/><Relationship Id="rId17" Type="http://schemas.openxmlformats.org/officeDocument/2006/relationships/image" Target="../media/image50.png"/><Relationship Id="rId16" Type="http://schemas.openxmlformats.org/officeDocument/2006/relationships/customXml" Target="../ink/ink28.xml"/><Relationship Id="rId15" Type="http://schemas.openxmlformats.org/officeDocument/2006/relationships/image" Target="../media/image49.png"/><Relationship Id="rId14" Type="http://schemas.openxmlformats.org/officeDocument/2006/relationships/customXml" Target="../ink/ink27.xml"/><Relationship Id="rId13" Type="http://schemas.openxmlformats.org/officeDocument/2006/relationships/image" Target="../media/image48.png"/><Relationship Id="rId12" Type="http://schemas.openxmlformats.org/officeDocument/2006/relationships/customXml" Target="../ink/ink26.xml"/><Relationship Id="rId11" Type="http://schemas.openxmlformats.org/officeDocument/2006/relationships/image" Target="../media/image47.png"/><Relationship Id="rId10" Type="http://schemas.openxmlformats.org/officeDocument/2006/relationships/customXml" Target="../ink/ink25.xml"/><Relationship Id="rId1" Type="http://schemas.openxmlformats.org/officeDocument/2006/relationships/image" Target="../media/image42.pn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92.xml"/><Relationship Id="rId3" Type="http://schemas.openxmlformats.org/officeDocument/2006/relationships/image" Target="../media/image54.png"/><Relationship Id="rId2" Type="http://schemas.openxmlformats.org/officeDocument/2006/relationships/customXml" Target="../ink/ink31.xml"/><Relationship Id="rId1" Type="http://schemas.openxmlformats.org/officeDocument/2006/relationships/image" Target="../media/image5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57.pn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9.png"/><Relationship Id="rId2" Type="http://schemas.openxmlformats.org/officeDocument/2006/relationships/customXml" Target="../ink/ink32.xml"/><Relationship Id="rId1" Type="http://schemas.openxmlformats.org/officeDocument/2006/relationships/image" Target="../media/image5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8.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3.png"/></Relationships>
</file>

<file path=ppt/slides/_rels/slide4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customXml" Target="../ink/ink34.xml"/><Relationship Id="rId3" Type="http://schemas.openxmlformats.org/officeDocument/2006/relationships/image" Target="../media/image67.png"/><Relationship Id="rId2" Type="http://schemas.openxmlformats.org/officeDocument/2006/relationships/customXml" Target="../ink/ink33.xml"/><Relationship Id="rId1" Type="http://schemas.openxmlformats.org/officeDocument/2006/relationships/image" Target="../media/image66.png"/></Relationships>
</file>

<file path=ppt/slides/_rels/slide4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customXml" Target="../ink/ink36.xml"/><Relationship Id="rId3" Type="http://schemas.openxmlformats.org/officeDocument/2006/relationships/image" Target="../media/image71.png"/><Relationship Id="rId2" Type="http://schemas.openxmlformats.org/officeDocument/2006/relationships/customXml" Target="../ink/ink35.xml"/><Relationship Id="rId1" Type="http://schemas.openxmlformats.org/officeDocument/2006/relationships/image" Target="../media/image70.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7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4.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5.png"/></Relationships>
</file>

<file path=ppt/slides/_rels/slide4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customXml" Target="../ink/ink38.xml"/><Relationship Id="rId3" Type="http://schemas.openxmlformats.org/officeDocument/2006/relationships/image" Target="../media/image77.png"/><Relationship Id="rId2" Type="http://schemas.openxmlformats.org/officeDocument/2006/relationships/customXml" Target="../ink/ink37.xml"/><Relationship Id="rId1" Type="http://schemas.openxmlformats.org/officeDocument/2006/relationships/image" Target="../media/image76.png"/></Relationships>
</file>

<file path=ppt/slides/_rels/slide4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83.png"/><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customXml" Target="../ink/ink40.xml"/><Relationship Id="rId3" Type="http://schemas.openxmlformats.org/officeDocument/2006/relationships/image" Target="../media/image80.png"/><Relationship Id="rId2" Type="http://schemas.openxmlformats.org/officeDocument/2006/relationships/customXml" Target="../ink/ink39.xml"/><Relationship Id="rId1" Type="http://schemas.openxmlformats.org/officeDocument/2006/relationships/image" Target="../media/image79.png"/></Relationships>
</file>

<file path=ppt/slides/_rels/slide5.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customXml" Target="../ink/ink4.xml"/><Relationship Id="rId7" Type="http://schemas.openxmlformats.org/officeDocument/2006/relationships/image" Target="../media/image7.png"/><Relationship Id="rId6" Type="http://schemas.openxmlformats.org/officeDocument/2006/relationships/customXml" Target="../ink/ink3.xml"/><Relationship Id="rId5" Type="http://schemas.openxmlformats.org/officeDocument/2006/relationships/image" Target="../media/image6.png"/><Relationship Id="rId4" Type="http://schemas.openxmlformats.org/officeDocument/2006/relationships/customXml" Target="../ink/ink2.xml"/><Relationship Id="rId3" Type="http://schemas.openxmlformats.org/officeDocument/2006/relationships/image" Target="../media/image5.png"/><Relationship Id="rId2" Type="http://schemas.openxmlformats.org/officeDocument/2006/relationships/customXml" Target="../ink/ink1.xml"/><Relationship Id="rId19" Type="http://schemas.openxmlformats.org/officeDocument/2006/relationships/slideLayout" Target="../slideLayouts/slideLayout2.xml"/><Relationship Id="rId18" Type="http://schemas.openxmlformats.org/officeDocument/2006/relationships/tags" Target="../tags/tag69.xml"/><Relationship Id="rId17" Type="http://schemas.openxmlformats.org/officeDocument/2006/relationships/image" Target="../media/image12.png"/><Relationship Id="rId16" Type="http://schemas.openxmlformats.org/officeDocument/2006/relationships/customXml" Target="../ink/ink8.xml"/><Relationship Id="rId15" Type="http://schemas.openxmlformats.org/officeDocument/2006/relationships/image" Target="../media/image11.png"/><Relationship Id="rId14" Type="http://schemas.openxmlformats.org/officeDocument/2006/relationships/customXml" Target="../ink/ink7.xml"/><Relationship Id="rId13" Type="http://schemas.openxmlformats.org/officeDocument/2006/relationships/image" Target="../media/image10.png"/><Relationship Id="rId12" Type="http://schemas.openxmlformats.org/officeDocument/2006/relationships/customXml" Target="../ink/ink6.xml"/><Relationship Id="rId11" Type="http://schemas.openxmlformats.org/officeDocument/2006/relationships/image" Target="../media/image9.png"/><Relationship Id="rId10" Type="http://schemas.openxmlformats.org/officeDocument/2006/relationships/customXml" Target="../ink/ink5.xml"/><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image" Target="../media/image84.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7.png"/></Relationships>
</file>

<file path=ppt/slides/_rels/slide5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 Id="rId3" Type="http://schemas.openxmlformats.org/officeDocument/2006/relationships/customXml" Target="../ink/ink41.xml"/><Relationship Id="rId2" Type="http://schemas.openxmlformats.org/officeDocument/2006/relationships/image" Target="../media/image89.png"/><Relationship Id="rId1" Type="http://schemas.openxmlformats.org/officeDocument/2006/relationships/image" Target="../media/image88.png"/></Relationships>
</file>

<file path=ppt/slides/_rels/slide53.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7.xml"/><Relationship Id="rId3" Type="http://schemas.openxmlformats.org/officeDocument/2006/relationships/image" Target="../media/image93.png"/><Relationship Id="rId2" Type="http://schemas.openxmlformats.org/officeDocument/2006/relationships/customXml" Target="../ink/ink42.xml"/><Relationship Id="rId1" Type="http://schemas.openxmlformats.org/officeDocument/2006/relationships/image" Target="../media/image92.png"/></Relationships>
</file>

<file path=ppt/slides/_rels/slide54.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image" Target="../media/image95.png"/><Relationship Id="rId2" Type="http://schemas.openxmlformats.org/officeDocument/2006/relationships/customXml" Target="../ink/ink43.xml"/><Relationship Id="rId1" Type="http://schemas.openxmlformats.org/officeDocument/2006/relationships/image" Target="../media/image94.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0.xml"/><Relationship Id="rId1"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96.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7.xml"/><Relationship Id="rId4" Type="http://schemas.openxmlformats.org/officeDocument/2006/relationships/image" Target="../media/image99.png"/><Relationship Id="rId3" Type="http://schemas.openxmlformats.org/officeDocument/2006/relationships/customXml" Target="../ink/ink44.xml"/><Relationship Id="rId2" Type="http://schemas.openxmlformats.org/officeDocument/2006/relationships/image" Target="../media/image98.png"/><Relationship Id="rId1" Type="http://schemas.openxmlformats.org/officeDocument/2006/relationships/image" Target="../media/image97.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1.png"/><Relationship Id="rId1" Type="http://schemas.openxmlformats.org/officeDocument/2006/relationships/image" Target="../media/image10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1.xml"/><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72.xml"/><Relationship Id="rId3" Type="http://schemas.openxmlformats.org/officeDocument/2006/relationships/image" Target="../media/image16.png"/><Relationship Id="rId2" Type="http://schemas.openxmlformats.org/officeDocument/2006/relationships/customXml" Target="../ink/ink9.xml"/><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3.xml"/><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p>
            <a:r>
              <a:rPr lang="en-US" altLang="zh-CN"/>
              <a:t>MySQL</a:t>
            </a:r>
            <a:r>
              <a:rPr lang="zh-CN" altLang="en-US"/>
              <a:t>优化</a:t>
            </a:r>
            <a:endParaRPr lang="zh-CN" altLang="en-US"/>
          </a:p>
        </p:txBody>
      </p:sp>
      <p:sp>
        <p:nvSpPr>
          <p:cNvPr id="3" name="副标题 2"/>
          <p:cNvSpPr>
            <a:spLocks noGrp="1"/>
          </p:cNvSpPr>
          <p:nvPr>
            <p:ph type="subTitle" idx="1"/>
            <p:custDataLst>
              <p:tags r:id="rId2"/>
            </p:custDataLst>
          </p:nvPr>
        </p:nvSpPr>
        <p:spPr/>
        <p:txBody>
          <a:bodyPr/>
          <a:p>
            <a:r>
              <a:rPr lang="zh-CN" altLang="en-US">
                <a:sym typeface="+mn-ea"/>
              </a:rPr>
              <a:t>星空</a:t>
            </a:r>
            <a:endParaRPr lang="en-US" altLang="zh-CN"/>
          </a:p>
          <a:p>
            <a:endParaRPr lang="zh-CN" altLang="en-US"/>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查看</a:t>
            </a:r>
            <a:r>
              <a:rPr lang="en-US" altLang="zh-CN"/>
              <a:t>MySQL</a:t>
            </a:r>
            <a:r>
              <a:rPr lang="zh-CN" altLang="en-US"/>
              <a:t>服务器有多少连接</a:t>
            </a:r>
            <a:endParaRPr lang="en-US" altLang="zh-CN"/>
          </a:p>
        </p:txBody>
      </p:sp>
      <p:pic>
        <p:nvPicPr>
          <p:cNvPr id="4" name="内容占位符 3"/>
          <p:cNvPicPr>
            <a:picLocks noChangeAspect="1"/>
          </p:cNvPicPr>
          <p:nvPr>
            <p:ph idx="1"/>
          </p:nvPr>
        </p:nvPicPr>
        <p:blipFill>
          <a:blip r:embed="rId1"/>
          <a:stretch>
            <a:fillRect/>
          </a:stretch>
        </p:blipFill>
        <p:spPr>
          <a:xfrm>
            <a:off x="535305" y="1313815"/>
            <a:ext cx="9672955" cy="3796030"/>
          </a:xfrm>
          <a:prstGeom prst="rect">
            <a:avLst/>
          </a:prstGeom>
        </p:spPr>
      </p:pic>
      <p:pic>
        <p:nvPicPr>
          <p:cNvPr id="5" name="图片 4"/>
          <p:cNvPicPr>
            <a:picLocks noChangeAspect="1"/>
          </p:cNvPicPr>
          <p:nvPr/>
        </p:nvPicPr>
        <p:blipFill>
          <a:blip r:embed="rId2"/>
          <a:stretch>
            <a:fillRect/>
          </a:stretch>
        </p:blipFill>
        <p:spPr>
          <a:xfrm>
            <a:off x="6068060" y="4952365"/>
            <a:ext cx="5093970" cy="1875790"/>
          </a:xfrm>
          <a:prstGeom prst="rect">
            <a:avLst/>
          </a:prstGeom>
        </p:spPr>
      </p:pic>
    </p:spTree>
    <p:custDataLst>
      <p:tags r:id="rId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查看事务默认的隔离级别</a:t>
            </a:r>
            <a:endParaRPr lang="zh-CN" altLang="en-US"/>
          </a:p>
        </p:txBody>
      </p:sp>
      <p:pic>
        <p:nvPicPr>
          <p:cNvPr id="4" name="内容占位符 3"/>
          <p:cNvPicPr>
            <a:picLocks noChangeAspect="1"/>
          </p:cNvPicPr>
          <p:nvPr>
            <p:ph idx="1"/>
          </p:nvPr>
        </p:nvPicPr>
        <p:blipFill>
          <a:blip r:embed="rId1"/>
          <a:stretch>
            <a:fillRect/>
          </a:stretch>
        </p:blipFill>
        <p:spPr>
          <a:xfrm>
            <a:off x="730885" y="1781810"/>
            <a:ext cx="4946650" cy="1806575"/>
          </a:xfrm>
          <a:prstGeom prst="rect">
            <a:avLst/>
          </a:prstGeom>
        </p:spPr>
      </p:pic>
    </p:spTree>
    <p:custDataLst>
      <p:tags r:id="rId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设置为读未提交的隔离级别</a:t>
            </a:r>
            <a:endParaRPr lang="zh-CN" altLang="en-US"/>
          </a:p>
        </p:txBody>
      </p:sp>
      <p:pic>
        <p:nvPicPr>
          <p:cNvPr id="4" name="内容占位符 3"/>
          <p:cNvPicPr>
            <a:picLocks noChangeAspect="1"/>
          </p:cNvPicPr>
          <p:nvPr>
            <p:ph idx="1"/>
          </p:nvPr>
        </p:nvPicPr>
        <p:blipFill>
          <a:blip r:embed="rId1"/>
          <a:stretch>
            <a:fillRect/>
          </a:stretch>
        </p:blipFill>
        <p:spPr>
          <a:xfrm>
            <a:off x="735965" y="1313815"/>
            <a:ext cx="10776585" cy="5183505"/>
          </a:xfrm>
          <a:prstGeom prst="rect">
            <a:avLst/>
          </a:prstGeom>
        </p:spPr>
      </p:pic>
    </p:spTree>
    <p:custDataLst>
      <p:tags r:id="rId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读已提交的隔离级别</a:t>
            </a:r>
            <a:endParaRPr lang="zh-CN" altLang="en-US"/>
          </a:p>
        </p:txBody>
      </p:sp>
      <p:pic>
        <p:nvPicPr>
          <p:cNvPr id="4" name="内容占位符 3"/>
          <p:cNvPicPr>
            <a:picLocks noChangeAspect="1"/>
          </p:cNvPicPr>
          <p:nvPr>
            <p:ph idx="1"/>
          </p:nvPr>
        </p:nvPicPr>
        <p:blipFill>
          <a:blip r:embed="rId1"/>
          <a:stretch>
            <a:fillRect/>
          </a:stretch>
        </p:blipFill>
        <p:spPr>
          <a:xfrm>
            <a:off x="582295" y="1656715"/>
            <a:ext cx="10968990" cy="4690110"/>
          </a:xfrm>
          <a:prstGeom prst="rect">
            <a:avLst/>
          </a:prstGeom>
        </p:spPr>
      </p:pic>
      <p:sp>
        <p:nvSpPr>
          <p:cNvPr id="5" name="文本框 4"/>
          <p:cNvSpPr txBox="1"/>
          <p:nvPr/>
        </p:nvSpPr>
        <p:spPr>
          <a:xfrm>
            <a:off x="6985000" y="638175"/>
            <a:ext cx="4466590" cy="645160"/>
          </a:xfrm>
          <a:prstGeom prst="rect">
            <a:avLst/>
          </a:prstGeom>
          <a:noFill/>
        </p:spPr>
        <p:txBody>
          <a:bodyPr wrap="square" rtlCol="0">
            <a:spAutoFit/>
          </a:bodyPr>
          <a:p>
            <a:r>
              <a:rPr lang="zh-CN" altLang="en-US"/>
              <a:t>产生的问题是</a:t>
            </a:r>
            <a:r>
              <a:rPr lang="zh-CN" altLang="en-US">
                <a:solidFill>
                  <a:srgbClr val="FF0000"/>
                </a:solidFill>
              </a:rPr>
              <a:t>不可重复读：在同一个事务中，读取的数据不同</a:t>
            </a:r>
            <a:endParaRPr lang="zh-CN" altLang="en-US">
              <a:solidFill>
                <a:srgbClr val="FF0000"/>
              </a:solidFill>
            </a:endParaRPr>
          </a:p>
        </p:txBody>
      </p:sp>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可重复读的隔离级别</a:t>
            </a:r>
            <a:endParaRPr lang="zh-CN" altLang="en-US"/>
          </a:p>
        </p:txBody>
      </p:sp>
      <p:pic>
        <p:nvPicPr>
          <p:cNvPr id="4" name="内容占位符 3"/>
          <p:cNvPicPr>
            <a:picLocks noChangeAspect="1"/>
          </p:cNvPicPr>
          <p:nvPr>
            <p:ph idx="1"/>
          </p:nvPr>
        </p:nvPicPr>
        <p:blipFill>
          <a:blip r:embed="rId1"/>
          <a:stretch>
            <a:fillRect/>
          </a:stretch>
        </p:blipFill>
        <p:spPr>
          <a:xfrm>
            <a:off x="1088390" y="1395095"/>
            <a:ext cx="10090150" cy="5323205"/>
          </a:xfrm>
          <a:prstGeom prst="rect">
            <a:avLst/>
          </a:prstGeom>
        </p:spPr>
      </p:pic>
    </p:spTree>
    <p:custDataLst>
      <p:tags r:id="rId2"/>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RR</a:t>
            </a:r>
            <a:r>
              <a:rPr lang="zh-CN" altLang="en-US"/>
              <a:t>级别</a:t>
            </a:r>
            <a:r>
              <a:rPr lang="zh-CN" altLang="en-US">
                <a:solidFill>
                  <a:srgbClr val="FF0000"/>
                </a:solidFill>
              </a:rPr>
              <a:t>没有解决幻读的问题</a:t>
            </a:r>
            <a:endParaRPr lang="zh-CN" altLang="en-US">
              <a:solidFill>
                <a:srgbClr val="FF0000"/>
              </a:solidFill>
            </a:endParaRPr>
          </a:p>
        </p:txBody>
      </p:sp>
      <p:pic>
        <p:nvPicPr>
          <p:cNvPr id="4" name="图片 3"/>
          <p:cNvPicPr>
            <a:picLocks noChangeAspect="1"/>
          </p:cNvPicPr>
          <p:nvPr/>
        </p:nvPicPr>
        <p:blipFill>
          <a:blip r:embed="rId1"/>
          <a:stretch>
            <a:fillRect/>
          </a:stretch>
        </p:blipFill>
        <p:spPr>
          <a:xfrm>
            <a:off x="445770" y="1313815"/>
            <a:ext cx="11405235" cy="5607050"/>
          </a:xfrm>
          <a:prstGeom prst="rect">
            <a:avLst/>
          </a:prstGeom>
        </p:spPr>
      </p:pic>
    </p:spTree>
    <p:custDataLst>
      <p:tags r:id="rId2"/>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串行化</a:t>
            </a:r>
            <a:r>
              <a:rPr lang="en-US" altLang="zh-CN"/>
              <a:t> Serializable</a:t>
            </a:r>
            <a:endParaRPr lang="en-US" altLang="zh-CN"/>
          </a:p>
        </p:txBody>
      </p:sp>
      <p:pic>
        <p:nvPicPr>
          <p:cNvPr id="4" name="内容占位符 3"/>
          <p:cNvPicPr>
            <a:picLocks noChangeAspect="1"/>
          </p:cNvPicPr>
          <p:nvPr>
            <p:ph idx="1"/>
          </p:nvPr>
        </p:nvPicPr>
        <p:blipFill>
          <a:blip r:embed="rId1"/>
          <a:stretch>
            <a:fillRect/>
          </a:stretch>
        </p:blipFill>
        <p:spPr>
          <a:xfrm>
            <a:off x="835660" y="1490345"/>
            <a:ext cx="10513060" cy="4759325"/>
          </a:xfrm>
          <a:prstGeom prst="rect">
            <a:avLst/>
          </a:prstGeom>
        </p:spPr>
      </p:pic>
    </p:spTree>
    <p:custDataLst>
      <p:tags r:id="rId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索引</a:t>
            </a:r>
            <a:endParaRPr lang="zh-CN" altLang="en-US"/>
          </a:p>
        </p:txBody>
      </p:sp>
      <p:pic>
        <p:nvPicPr>
          <p:cNvPr id="4" name="内容占位符 3"/>
          <p:cNvPicPr>
            <a:picLocks noChangeAspect="1"/>
          </p:cNvPicPr>
          <p:nvPr>
            <p:ph idx="1"/>
          </p:nvPr>
        </p:nvPicPr>
        <p:blipFill>
          <a:blip r:embed="rId1"/>
          <a:stretch>
            <a:fillRect/>
          </a:stretch>
        </p:blipFill>
        <p:spPr>
          <a:xfrm>
            <a:off x="522605" y="1937385"/>
            <a:ext cx="11205845" cy="2092960"/>
          </a:xfrm>
          <a:prstGeom prst="rect">
            <a:avLst/>
          </a:prstGeom>
        </p:spPr>
      </p:pic>
    </p:spTree>
    <p:custDataLst>
      <p:tags r:id="rId2"/>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sym typeface="+mn-ea"/>
              </a:rPr>
              <a:t>索引该使用什么样的数据结构呢？（重要）</a:t>
            </a:r>
            <a:br>
              <a:rPr lang="zh-CN" altLang="en-US"/>
            </a:br>
            <a:endParaRPr lang="zh-CN" altLang="en-US"/>
          </a:p>
        </p:txBody>
      </p:sp>
      <p:sp>
        <p:nvSpPr>
          <p:cNvPr id="3" name="内容占位符 2"/>
          <p:cNvSpPr>
            <a:spLocks noGrp="1"/>
          </p:cNvSpPr>
          <p:nvPr>
            <p:ph idx="1"/>
          </p:nvPr>
        </p:nvSpPr>
        <p:spPr>
          <a:xfrm>
            <a:off x="927735" y="3429000"/>
            <a:ext cx="10968990" cy="2458720"/>
          </a:xfrm>
        </p:spPr>
        <p:txBody>
          <a:bodyPr/>
          <a:lstStyle/>
          <a:p>
            <a:r>
              <a:rPr lang="zh-CN" altLang="en-US" dirty="0">
                <a:sym typeface="+mn-ea"/>
              </a:rPr>
              <a:t>哈希</a:t>
            </a:r>
            <a:endParaRPr lang="zh-CN" altLang="en-US" dirty="0"/>
          </a:p>
          <a:p>
            <a:r>
              <a:rPr lang="zh-CN" altLang="en-US" dirty="0"/>
              <a:t>二分查找</a:t>
            </a:r>
            <a:r>
              <a:rPr lang="en-US" altLang="zh-CN" dirty="0"/>
              <a:t> </a:t>
            </a:r>
            <a:r>
              <a:rPr lang="zh-CN" altLang="en-US" dirty="0"/>
              <a:t>数组</a:t>
            </a:r>
            <a:endParaRPr lang="zh-CN" altLang="en-US" dirty="0"/>
          </a:p>
          <a:p>
            <a:r>
              <a:rPr lang="zh-CN" altLang="en-US" dirty="0"/>
              <a:t>二叉树查找（</a:t>
            </a:r>
            <a:r>
              <a:rPr lang="en-US" altLang="zh-CN" dirty="0"/>
              <a:t>BST/AVL/RB-tree</a:t>
            </a:r>
            <a:r>
              <a:rPr lang="zh-CN" altLang="en-US" dirty="0"/>
              <a:t>）</a:t>
            </a:r>
            <a:endParaRPr lang="zh-CN" altLang="en-US" dirty="0"/>
          </a:p>
          <a:p>
            <a:r>
              <a:rPr lang="en-US" altLang="zh-CN" dirty="0"/>
              <a:t>B</a:t>
            </a:r>
            <a:r>
              <a:rPr lang="zh-CN" altLang="en-US" dirty="0"/>
              <a:t>树 </a:t>
            </a:r>
            <a:r>
              <a:rPr lang="en-US" altLang="zh-CN" dirty="0"/>
              <a:t>B+</a:t>
            </a:r>
            <a:r>
              <a:rPr lang="zh-CN" altLang="en-US" dirty="0"/>
              <a:t>树</a:t>
            </a:r>
            <a:endParaRPr lang="zh-CN" altLang="en-US" dirty="0"/>
          </a:p>
          <a:p>
            <a:endParaRPr lang="zh-CN" altLang="en-US" dirty="0"/>
          </a:p>
        </p:txBody>
      </p:sp>
      <p:graphicFrame>
        <p:nvGraphicFramePr>
          <p:cNvPr id="11" name="表格 10"/>
          <p:cNvGraphicFramePr/>
          <p:nvPr>
            <p:custDataLst>
              <p:tags r:id="rId1"/>
            </p:custDataLst>
          </p:nvPr>
        </p:nvGraphicFramePr>
        <p:xfrm>
          <a:off x="6729730" y="1622425"/>
          <a:ext cx="2735580" cy="3782695"/>
        </p:xfrm>
        <a:graphic>
          <a:graphicData uri="http://schemas.openxmlformats.org/drawingml/2006/table">
            <a:tbl>
              <a:tblPr firstRow="1" bandRow="1">
                <a:tableStyleId>{5C22544A-7EE6-4342-B048-85BDC9FD1C3A}</a:tableStyleId>
              </a:tblPr>
              <a:tblGrid>
                <a:gridCol w="1367790"/>
                <a:gridCol w="1367790"/>
              </a:tblGrid>
              <a:tr h="540385">
                <a:tc>
                  <a:txBody>
                    <a:bodyPr/>
                    <a:lstStyle/>
                    <a:p>
                      <a:pPr>
                        <a:buNone/>
                      </a:pPr>
                      <a:r>
                        <a:rPr lang="en-US" altLang="zh-CN"/>
                        <a:t>1</a:t>
                      </a:r>
                      <a:endParaRPr lang="en-US" altLang="zh-CN"/>
                    </a:p>
                  </a:txBody>
                  <a:tcPr/>
                </a:tc>
                <a:tc>
                  <a:txBody>
                    <a:bodyPr/>
                    <a:lstStyle/>
                    <a:p>
                      <a:pPr>
                        <a:buNone/>
                      </a:pPr>
                      <a:r>
                        <a:rPr lang="en-US" altLang="zh-CN"/>
                        <a:t>29</a:t>
                      </a:r>
                      <a:endParaRPr lang="en-US" altLang="zh-CN"/>
                    </a:p>
                  </a:txBody>
                  <a:tcPr/>
                </a:tc>
              </a:tr>
              <a:tr h="540385">
                <a:tc>
                  <a:txBody>
                    <a:bodyPr/>
                    <a:lstStyle/>
                    <a:p>
                      <a:pPr>
                        <a:buNone/>
                      </a:pPr>
                      <a:r>
                        <a:rPr lang="en-US" altLang="zh-CN"/>
                        <a:t>13</a:t>
                      </a:r>
                      <a:endParaRPr lang="en-US" altLang="zh-CN"/>
                    </a:p>
                  </a:txBody>
                  <a:tcPr/>
                </a:tc>
                <a:tc>
                  <a:txBody>
                    <a:bodyPr/>
                    <a:lstStyle/>
                    <a:p>
                      <a:pPr>
                        <a:buNone/>
                      </a:pPr>
                      <a:r>
                        <a:rPr lang="en-US" altLang="zh-CN"/>
                        <a:t>26</a:t>
                      </a:r>
                      <a:endParaRPr lang="en-US" altLang="zh-CN"/>
                    </a:p>
                  </a:txBody>
                  <a:tcPr/>
                </a:tc>
              </a:tr>
              <a:tr h="540385">
                <a:tc>
                  <a:txBody>
                    <a:bodyPr/>
                    <a:lstStyle/>
                    <a:p>
                      <a:pPr>
                        <a:buNone/>
                      </a:pPr>
                      <a:r>
                        <a:rPr lang="en-US" altLang="zh-CN"/>
                        <a:t>21</a:t>
                      </a:r>
                      <a:endParaRPr lang="en-US" altLang="zh-CN"/>
                    </a:p>
                  </a:txBody>
                  <a:tcPr/>
                </a:tc>
                <a:tc>
                  <a:txBody>
                    <a:bodyPr/>
                    <a:lstStyle/>
                    <a:p>
                      <a:pPr>
                        <a:buNone/>
                      </a:pPr>
                      <a:r>
                        <a:rPr lang="en-US" altLang="zh-CN"/>
                        <a:t>22</a:t>
                      </a:r>
                      <a:endParaRPr lang="en-US" altLang="zh-CN"/>
                    </a:p>
                  </a:txBody>
                  <a:tcPr/>
                </a:tc>
              </a:tr>
              <a:tr h="540385">
                <a:tc>
                  <a:txBody>
                    <a:bodyPr/>
                    <a:lstStyle/>
                    <a:p>
                      <a:pPr>
                        <a:buNone/>
                      </a:pPr>
                      <a:r>
                        <a:rPr lang="en-US" altLang="zh-CN" sz="1800">
                          <a:sym typeface="+mn-ea"/>
                        </a:rPr>
                        <a:t>23</a:t>
                      </a:r>
                      <a:endParaRPr lang="zh-CN" altLang="en-US"/>
                    </a:p>
                  </a:txBody>
                  <a:tcPr/>
                </a:tc>
                <a:tc>
                  <a:txBody>
                    <a:bodyPr/>
                    <a:lstStyle/>
                    <a:p>
                      <a:pPr>
                        <a:buNone/>
                      </a:pPr>
                      <a:r>
                        <a:rPr lang="en-US" altLang="zh-CN"/>
                        <a:t>35</a:t>
                      </a:r>
                      <a:endParaRPr lang="en-US" altLang="zh-CN"/>
                    </a:p>
                  </a:txBody>
                  <a:tcPr/>
                </a:tc>
              </a:tr>
              <a:tr h="540385">
                <a:tc>
                  <a:txBody>
                    <a:bodyPr/>
                    <a:lstStyle/>
                    <a:p>
                      <a:pPr>
                        <a:buNone/>
                      </a:pPr>
                      <a:r>
                        <a:rPr lang="en-US" altLang="zh-CN" sz="1800">
                          <a:sym typeface="+mn-ea"/>
                        </a:rPr>
                        <a:t>24</a:t>
                      </a:r>
                      <a:endParaRPr lang="zh-CN" altLang="en-US"/>
                    </a:p>
                  </a:txBody>
                  <a:tcPr/>
                </a:tc>
                <a:tc>
                  <a:txBody>
                    <a:bodyPr/>
                    <a:lstStyle/>
                    <a:p>
                      <a:pPr>
                        <a:buNone/>
                      </a:pPr>
                      <a:r>
                        <a:rPr lang="en-US" altLang="zh-CN"/>
                        <a:t>32</a:t>
                      </a:r>
                      <a:endParaRPr lang="en-US" altLang="zh-CN"/>
                    </a:p>
                  </a:txBody>
                  <a:tcPr/>
                </a:tc>
              </a:tr>
              <a:tr h="540385">
                <a:tc>
                  <a:txBody>
                    <a:bodyPr/>
                    <a:lstStyle/>
                    <a:p>
                      <a:pPr>
                        <a:buNone/>
                      </a:pPr>
                      <a:r>
                        <a:rPr lang="en-US" altLang="zh-CN"/>
                        <a:t>33</a:t>
                      </a:r>
                      <a:endParaRPr lang="en-US" altLang="zh-CN"/>
                    </a:p>
                  </a:txBody>
                  <a:tcPr/>
                </a:tc>
                <a:tc>
                  <a:txBody>
                    <a:bodyPr/>
                    <a:lstStyle/>
                    <a:p>
                      <a:pPr>
                        <a:buNone/>
                      </a:pPr>
                      <a:r>
                        <a:rPr lang="en-US" altLang="zh-CN"/>
                        <a:t>30</a:t>
                      </a:r>
                      <a:endParaRPr lang="en-US" altLang="zh-CN"/>
                    </a:p>
                  </a:txBody>
                  <a:tcPr/>
                </a:tc>
              </a:tr>
              <a:tr h="540385">
                <a:tc>
                  <a:txBody>
                    <a:bodyPr/>
                    <a:lstStyle/>
                    <a:p>
                      <a:pPr>
                        <a:buNone/>
                      </a:pPr>
                      <a:r>
                        <a:rPr lang="en-US" altLang="zh-CN"/>
                        <a:t>34</a:t>
                      </a:r>
                      <a:endParaRPr lang="en-US" altLang="zh-CN"/>
                    </a:p>
                  </a:txBody>
                  <a:tcPr/>
                </a:tc>
                <a:tc>
                  <a:txBody>
                    <a:bodyPr/>
                    <a:lstStyle/>
                    <a:p>
                      <a:pPr>
                        <a:buNone/>
                      </a:pPr>
                      <a:r>
                        <a:rPr lang="en-US" altLang="zh-CN"/>
                        <a:t>17</a:t>
                      </a:r>
                      <a:endParaRPr lang="en-US" altLang="zh-CN"/>
                    </a:p>
                  </a:txBody>
                  <a:tcPr/>
                </a:tc>
              </a:tr>
            </a:tbl>
          </a:graphicData>
        </a:graphic>
      </p:graphicFrame>
      <p:graphicFrame>
        <p:nvGraphicFramePr>
          <p:cNvPr id="12" name="表格 11"/>
          <p:cNvGraphicFramePr/>
          <p:nvPr/>
        </p:nvGraphicFramePr>
        <p:xfrm>
          <a:off x="5792470" y="1622425"/>
          <a:ext cx="937260" cy="3782695"/>
        </p:xfrm>
        <a:graphic>
          <a:graphicData uri="http://schemas.openxmlformats.org/drawingml/2006/table">
            <a:tbl>
              <a:tblPr firstRow="1" bandRow="1">
                <a:tableStyleId>{5C22544A-7EE6-4342-B048-85BDC9FD1C3A}</a:tableStyleId>
              </a:tblPr>
              <a:tblGrid>
                <a:gridCol w="937260"/>
              </a:tblGrid>
              <a:tr h="540385">
                <a:tc>
                  <a:txBody>
                    <a:bodyPr/>
                    <a:lstStyle/>
                    <a:p>
                      <a:pPr>
                        <a:buNone/>
                      </a:pPr>
                      <a:r>
                        <a:rPr lang="en-US" altLang="zh-CN" dirty="0"/>
                        <a:t>0x07</a:t>
                      </a:r>
                      <a:endParaRPr lang="en-US" altLang="zh-CN" dirty="0"/>
                    </a:p>
                  </a:txBody>
                  <a:tcPr/>
                </a:tc>
              </a:tr>
              <a:tr h="540385">
                <a:tc>
                  <a:txBody>
                    <a:bodyPr/>
                    <a:lstStyle/>
                    <a:p>
                      <a:pPr>
                        <a:buNone/>
                      </a:pPr>
                      <a:r>
                        <a:rPr lang="en-US" altLang="zh-CN" dirty="0"/>
                        <a:t>0x2C</a:t>
                      </a:r>
                      <a:endParaRPr lang="en-US" altLang="zh-CN" dirty="0"/>
                    </a:p>
                  </a:txBody>
                  <a:tcPr/>
                </a:tc>
              </a:tr>
              <a:tr h="540385">
                <a:tc>
                  <a:txBody>
                    <a:bodyPr/>
                    <a:lstStyle/>
                    <a:p>
                      <a:pPr>
                        <a:buNone/>
                      </a:pPr>
                      <a:r>
                        <a:rPr lang="en-US" altLang="zh-CN" dirty="0"/>
                        <a:t>0x43</a:t>
                      </a:r>
                      <a:endParaRPr lang="en-US" altLang="zh-CN" dirty="0"/>
                    </a:p>
                  </a:txBody>
                  <a:tcPr/>
                </a:tc>
              </a:tr>
              <a:tr h="540385">
                <a:tc>
                  <a:txBody>
                    <a:bodyPr/>
                    <a:lstStyle/>
                    <a:p>
                      <a:pPr>
                        <a:buNone/>
                      </a:pPr>
                      <a:r>
                        <a:rPr lang="en-US" altLang="zh-CN" dirty="0"/>
                        <a:t>0x6B</a:t>
                      </a:r>
                      <a:endParaRPr lang="en-US" altLang="zh-CN" dirty="0"/>
                    </a:p>
                  </a:txBody>
                  <a:tcPr/>
                </a:tc>
              </a:tr>
              <a:tr h="540385">
                <a:tc>
                  <a:txBody>
                    <a:bodyPr/>
                    <a:lstStyle/>
                    <a:p>
                      <a:pPr>
                        <a:buNone/>
                      </a:pPr>
                      <a:r>
                        <a:rPr lang="en-US" altLang="zh-CN" dirty="0"/>
                        <a:t>0x86</a:t>
                      </a:r>
                      <a:endParaRPr lang="en-US" altLang="zh-CN" dirty="0"/>
                    </a:p>
                  </a:txBody>
                  <a:tcPr/>
                </a:tc>
              </a:tr>
              <a:tr h="540385">
                <a:tc>
                  <a:txBody>
                    <a:bodyPr/>
                    <a:lstStyle/>
                    <a:p>
                      <a:pPr>
                        <a:buNone/>
                      </a:pPr>
                      <a:r>
                        <a:rPr lang="en-US" altLang="zh-CN" dirty="0"/>
                        <a:t>0xA3</a:t>
                      </a:r>
                      <a:endParaRPr lang="en-US" altLang="zh-CN" dirty="0"/>
                    </a:p>
                  </a:txBody>
                  <a:tcPr/>
                </a:tc>
              </a:tr>
              <a:tr h="540385">
                <a:tc>
                  <a:txBody>
                    <a:bodyPr/>
                    <a:lstStyle/>
                    <a:p>
                      <a:pPr>
                        <a:buNone/>
                      </a:pPr>
                      <a:r>
                        <a:rPr lang="en-US" altLang="zh-CN" dirty="0"/>
                        <a:t>0xC2</a:t>
                      </a:r>
                      <a:endParaRPr lang="en-US" altLang="zh-CN" dirty="0"/>
                    </a:p>
                  </a:txBody>
                  <a:tcPr/>
                </a:tc>
              </a:tr>
            </a:tbl>
          </a:graphicData>
        </a:graphic>
      </p:graphicFrame>
      <p:graphicFrame>
        <p:nvGraphicFramePr>
          <p:cNvPr id="13" name="表格 12"/>
          <p:cNvGraphicFramePr/>
          <p:nvPr/>
        </p:nvGraphicFramePr>
        <p:xfrm>
          <a:off x="6729730" y="1241425"/>
          <a:ext cx="2733040" cy="381000"/>
        </p:xfrm>
        <a:graphic>
          <a:graphicData uri="http://schemas.openxmlformats.org/drawingml/2006/table">
            <a:tbl>
              <a:tblPr firstRow="1" bandRow="1">
                <a:tableStyleId>{5C22544A-7EE6-4342-B048-85BDC9FD1C3A}</a:tableStyleId>
              </a:tblPr>
              <a:tblGrid>
                <a:gridCol w="1366520"/>
                <a:gridCol w="1366520"/>
              </a:tblGrid>
              <a:tr h="381000">
                <a:tc>
                  <a:txBody>
                    <a:bodyPr/>
                    <a:lstStyle/>
                    <a:p>
                      <a:pPr>
                        <a:buNone/>
                      </a:pPr>
                      <a:r>
                        <a:rPr lang="en-US" altLang="zh-CN"/>
                        <a:t>No</a:t>
                      </a:r>
                      <a:endParaRPr lang="en-US" altLang="zh-CN"/>
                    </a:p>
                  </a:txBody>
                  <a:tcPr/>
                </a:tc>
                <a:tc>
                  <a:txBody>
                    <a:bodyPr/>
                    <a:lstStyle/>
                    <a:p>
                      <a:pPr>
                        <a:buNone/>
                      </a:pPr>
                      <a:r>
                        <a:rPr lang="en-US" altLang="zh-CN"/>
                        <a:t>score</a:t>
                      </a:r>
                      <a:endParaRPr lang="en-US" altLang="zh-CN"/>
                    </a:p>
                  </a:txBody>
                  <a:tcPr/>
                </a:tc>
              </a:tr>
            </a:tbl>
          </a:graphicData>
        </a:graphic>
      </p:graphicFrame>
      <p:sp>
        <p:nvSpPr>
          <p:cNvPr id="4" name="文本框 3"/>
          <p:cNvSpPr txBox="1"/>
          <p:nvPr/>
        </p:nvSpPr>
        <p:spPr>
          <a:xfrm>
            <a:off x="795655" y="1313815"/>
            <a:ext cx="4547870" cy="1353185"/>
          </a:xfrm>
          <a:prstGeom prst="rect">
            <a:avLst/>
          </a:prstGeom>
          <a:noFill/>
        </p:spPr>
        <p:txBody>
          <a:bodyPr wrap="square" rtlCol="0">
            <a:spAutoFit/>
          </a:bodyPr>
          <a:p>
            <a:r>
              <a:rPr lang="zh-CN" altLang="en-US" sz="2800" b="1">
                <a:solidFill>
                  <a:schemeClr val="accent6"/>
                </a:solidFill>
              </a:rPr>
              <a:t>需求</a:t>
            </a:r>
            <a:r>
              <a:rPr lang="zh-CN" altLang="en-US"/>
              <a:t>：</a:t>
            </a:r>
            <a:endParaRPr lang="zh-CN" altLang="en-US"/>
          </a:p>
          <a:p>
            <a:r>
              <a:rPr lang="en-US" altLang="zh-CN"/>
              <a:t>1. </a:t>
            </a:r>
            <a:r>
              <a:rPr lang="zh-CN" altLang="en-US">
                <a:solidFill>
                  <a:srgbClr val="FF0000"/>
                </a:solidFill>
              </a:rPr>
              <a:t>排序</a:t>
            </a:r>
            <a:r>
              <a:rPr lang="en-US" altLang="zh-CN">
                <a:solidFill>
                  <a:srgbClr val="FF0000"/>
                </a:solidFill>
              </a:rPr>
              <a:t>  order by  colum  ASC/DESC</a:t>
            </a:r>
            <a:endParaRPr lang="zh-CN" altLang="en-US">
              <a:solidFill>
                <a:srgbClr val="FF0000"/>
              </a:solidFill>
            </a:endParaRPr>
          </a:p>
          <a:p>
            <a:r>
              <a:rPr lang="en-US" altLang="zh-CN"/>
              <a:t>2. </a:t>
            </a:r>
            <a:r>
              <a:rPr lang="zh-CN" altLang="en-US">
                <a:solidFill>
                  <a:srgbClr val="FF0000"/>
                </a:solidFill>
              </a:rPr>
              <a:t>范围查找</a:t>
            </a:r>
            <a:r>
              <a:rPr lang="en-US" altLang="zh-CN">
                <a:solidFill>
                  <a:srgbClr val="FF0000"/>
                </a:solidFill>
              </a:rPr>
              <a:t>    where id &gt; 5  and id &lt; 100</a:t>
            </a:r>
            <a:endParaRPr lang="zh-CN" altLang="en-US">
              <a:solidFill>
                <a:srgbClr val="FF0000"/>
              </a:solidFill>
            </a:endParaRPr>
          </a:p>
          <a:p>
            <a:r>
              <a:rPr lang="en-US" altLang="zh-CN"/>
              <a:t>3. </a:t>
            </a:r>
            <a:r>
              <a:rPr lang="zh-CN" altLang="en-US">
                <a:solidFill>
                  <a:srgbClr val="FF0000"/>
                </a:solidFill>
              </a:rPr>
              <a:t>磁盘</a:t>
            </a:r>
            <a:r>
              <a:rPr lang="en-US" altLang="zh-CN">
                <a:solidFill>
                  <a:srgbClr val="FF0000"/>
                </a:solidFill>
              </a:rPr>
              <a:t>I/O</a:t>
            </a:r>
            <a:r>
              <a:rPr lang="zh-CN" altLang="en-US">
                <a:solidFill>
                  <a:srgbClr val="FF0000"/>
                </a:solidFill>
              </a:rPr>
              <a:t>次数少</a:t>
            </a:r>
            <a:r>
              <a:rPr lang="en-US" altLang="zh-CN">
                <a:solidFill>
                  <a:srgbClr val="FF0000"/>
                </a:solidFill>
              </a:rPr>
              <a:t> =</a:t>
            </a:r>
            <a:r>
              <a:rPr lang="zh-CN" altLang="en-US">
                <a:solidFill>
                  <a:srgbClr val="FF0000"/>
                </a:solidFill>
              </a:rPr>
              <a:t>》</a:t>
            </a:r>
            <a:r>
              <a:rPr lang="en-US" altLang="zh-CN">
                <a:solidFill>
                  <a:srgbClr val="FF0000"/>
                </a:solidFill>
              </a:rPr>
              <a:t> </a:t>
            </a:r>
            <a:r>
              <a:rPr lang="zh-CN" altLang="en-US">
                <a:solidFill>
                  <a:srgbClr val="FF0000"/>
                </a:solidFill>
              </a:rPr>
              <a:t>高效</a:t>
            </a:r>
            <a:endParaRPr lang="zh-CN" altLang="en-US">
              <a:solidFill>
                <a:srgbClr val="FF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3690"/>
            <a:ext cx="10515600" cy="1325563"/>
          </a:xfrm>
        </p:spPr>
        <p:txBody>
          <a:bodyPr>
            <a:normAutofit/>
          </a:bodyPr>
          <a:lstStyle/>
          <a:p>
            <a:r>
              <a:rPr lang="zh-CN" altLang="en-US" dirty="0">
                <a:sym typeface="+mn-ea"/>
              </a:rPr>
              <a:t>哈希索引</a:t>
            </a:r>
            <a:br>
              <a:rPr lang="zh-CN" altLang="en-US" dirty="0"/>
            </a:br>
            <a:endParaRPr lang="zh-CN" altLang="en-US" dirty="0"/>
          </a:p>
        </p:txBody>
      </p:sp>
      <p:graphicFrame>
        <p:nvGraphicFramePr>
          <p:cNvPr id="4" name="表格 3"/>
          <p:cNvGraphicFramePr/>
          <p:nvPr>
            <p:custDataLst>
              <p:tags r:id="rId1"/>
            </p:custDataLst>
          </p:nvPr>
        </p:nvGraphicFramePr>
        <p:xfrm>
          <a:off x="9525000" y="2433320"/>
          <a:ext cx="2094230" cy="2635250"/>
        </p:xfrm>
        <a:graphic>
          <a:graphicData uri="http://schemas.openxmlformats.org/drawingml/2006/table">
            <a:tbl>
              <a:tblPr firstRow="1" bandRow="1">
                <a:tableStyleId>{5C22544A-7EE6-4342-B048-85BDC9FD1C3A}</a:tableStyleId>
              </a:tblPr>
              <a:tblGrid>
                <a:gridCol w="720090"/>
                <a:gridCol w="1374140"/>
              </a:tblGrid>
              <a:tr h="527050">
                <a:tc>
                  <a:txBody>
                    <a:bodyPr/>
                    <a:lstStyle/>
                    <a:p>
                      <a:pPr>
                        <a:buNone/>
                      </a:pPr>
                      <a:r>
                        <a:rPr lang="en-US" altLang="zh-CN"/>
                        <a:t>id</a:t>
                      </a:r>
                      <a:endParaRPr lang="en-US" altLang="zh-CN"/>
                    </a:p>
                  </a:txBody>
                  <a:tcPr/>
                </a:tc>
                <a:tc>
                  <a:txBody>
                    <a:bodyPr/>
                    <a:lstStyle/>
                    <a:p>
                      <a:pPr>
                        <a:buNone/>
                      </a:pPr>
                      <a:r>
                        <a:rPr lang="en-US" altLang="zh-CN" dirty="0"/>
                        <a:t>name</a:t>
                      </a:r>
                      <a:endParaRPr lang="en-US" altLang="zh-CN" dirty="0"/>
                    </a:p>
                  </a:txBody>
                  <a:tcPr/>
                </a:tc>
              </a:tr>
              <a:tr h="527050">
                <a:tc>
                  <a:txBody>
                    <a:bodyPr/>
                    <a:lstStyle/>
                    <a:p>
                      <a:pPr>
                        <a:buNone/>
                      </a:pPr>
                      <a:r>
                        <a:rPr lang="en-US" altLang="zh-CN"/>
                        <a:t>1</a:t>
                      </a:r>
                      <a:endParaRPr lang="en-US" altLang="zh-CN"/>
                    </a:p>
                  </a:txBody>
                  <a:tcPr/>
                </a:tc>
                <a:tc>
                  <a:txBody>
                    <a:bodyPr/>
                    <a:lstStyle/>
                    <a:p>
                      <a:pPr>
                        <a:buNone/>
                      </a:pPr>
                      <a:r>
                        <a:rPr lang="en-US" altLang="zh-CN" dirty="0"/>
                        <a:t>ironman</a:t>
                      </a:r>
                      <a:endParaRPr lang="en-US" altLang="zh-CN" dirty="0"/>
                    </a:p>
                  </a:txBody>
                  <a:tcPr/>
                </a:tc>
              </a:tr>
              <a:tr h="527050">
                <a:tc>
                  <a:txBody>
                    <a:bodyPr/>
                    <a:lstStyle/>
                    <a:p>
                      <a:pPr>
                        <a:buNone/>
                      </a:pPr>
                      <a:r>
                        <a:rPr lang="en-US" altLang="zh-CN"/>
                        <a:t>2</a:t>
                      </a:r>
                      <a:endParaRPr lang="en-US" altLang="zh-CN"/>
                    </a:p>
                  </a:txBody>
                  <a:tcPr/>
                </a:tc>
                <a:tc>
                  <a:txBody>
                    <a:bodyPr/>
                    <a:lstStyle/>
                    <a:p>
                      <a:pPr>
                        <a:buNone/>
                      </a:pPr>
                      <a:r>
                        <a:rPr lang="en-US" altLang="zh-CN" dirty="0"/>
                        <a:t>spiderman</a:t>
                      </a:r>
                      <a:endParaRPr lang="en-US" altLang="zh-CN" dirty="0"/>
                    </a:p>
                  </a:txBody>
                  <a:tcPr/>
                </a:tc>
              </a:tr>
              <a:tr h="527050">
                <a:tc>
                  <a:txBody>
                    <a:bodyPr/>
                    <a:lstStyle/>
                    <a:p>
                      <a:pPr>
                        <a:buNone/>
                      </a:pPr>
                      <a:r>
                        <a:rPr lang="en-US" altLang="zh-CN"/>
                        <a:t>3</a:t>
                      </a:r>
                      <a:endParaRPr lang="en-US" altLang="zh-CN"/>
                    </a:p>
                  </a:txBody>
                  <a:tcPr/>
                </a:tc>
                <a:tc>
                  <a:txBody>
                    <a:bodyPr/>
                    <a:lstStyle/>
                    <a:p>
                      <a:pPr>
                        <a:buNone/>
                      </a:pPr>
                      <a:r>
                        <a:rPr lang="en-US" altLang="zh-CN" dirty="0" err="1"/>
                        <a:t>thor</a:t>
                      </a:r>
                      <a:endParaRPr lang="en-US" altLang="zh-CN" dirty="0"/>
                    </a:p>
                  </a:txBody>
                  <a:tcPr/>
                </a:tc>
              </a:tr>
              <a:tr h="527050">
                <a:tc>
                  <a:txBody>
                    <a:bodyPr/>
                    <a:lstStyle/>
                    <a:p>
                      <a:pPr>
                        <a:buNone/>
                      </a:pPr>
                      <a:r>
                        <a:rPr lang="en-US" altLang="zh-CN"/>
                        <a:t>4</a:t>
                      </a:r>
                      <a:endParaRPr lang="en-US" altLang="zh-CN"/>
                    </a:p>
                  </a:txBody>
                  <a:tcPr/>
                </a:tc>
                <a:tc>
                  <a:txBody>
                    <a:bodyPr/>
                    <a:lstStyle/>
                    <a:p>
                      <a:pPr>
                        <a:buNone/>
                      </a:pPr>
                      <a:r>
                        <a:rPr lang="en-US" altLang="zh-CN" dirty="0" err="1"/>
                        <a:t>capatain</a:t>
                      </a:r>
                      <a:endParaRPr lang="en-US" altLang="zh-CN" dirty="0"/>
                    </a:p>
                  </a:txBody>
                  <a:tcPr/>
                </a:tc>
              </a:tr>
            </a:tbl>
          </a:graphicData>
        </a:graphic>
      </p:graphicFrame>
      <p:graphicFrame>
        <p:nvGraphicFramePr>
          <p:cNvPr id="5" name="表格 4"/>
          <p:cNvGraphicFramePr/>
          <p:nvPr>
            <p:custDataLst>
              <p:tags r:id="rId2"/>
            </p:custDataLst>
          </p:nvPr>
        </p:nvGraphicFramePr>
        <p:xfrm>
          <a:off x="4785995" y="2335530"/>
          <a:ext cx="2407920" cy="2994660"/>
        </p:xfrm>
        <a:graphic>
          <a:graphicData uri="http://schemas.openxmlformats.org/drawingml/2006/table">
            <a:tbl>
              <a:tblPr firstRow="1" bandRow="1">
                <a:tableStyleId>{5C22544A-7EE6-4342-B048-85BDC9FD1C3A}</a:tableStyleId>
              </a:tblPr>
              <a:tblGrid>
                <a:gridCol w="911860"/>
                <a:gridCol w="1496060"/>
              </a:tblGrid>
              <a:tr h="369570">
                <a:tc>
                  <a:txBody>
                    <a:bodyPr/>
                    <a:lstStyle/>
                    <a:p>
                      <a:pPr>
                        <a:buNone/>
                      </a:pPr>
                      <a:r>
                        <a:rPr lang="zh-CN" altLang="en-US" dirty="0"/>
                        <a:t>槽 </a:t>
                      </a:r>
                      <a:r>
                        <a:rPr lang="en-US" altLang="zh-CN" dirty="0"/>
                        <a:t>Slot</a:t>
                      </a:r>
                      <a:endParaRPr lang="en-US" altLang="zh-CN" dirty="0"/>
                    </a:p>
                  </a:txBody>
                  <a:tcPr/>
                </a:tc>
                <a:tc>
                  <a:txBody>
                    <a:bodyPr/>
                    <a:lstStyle/>
                    <a:p>
                      <a:pPr>
                        <a:buNone/>
                      </a:pPr>
                      <a:r>
                        <a:rPr lang="zh-CN" altLang="en-US" dirty="0"/>
                        <a:t>值 </a:t>
                      </a:r>
                      <a:r>
                        <a:rPr lang="en-US" altLang="zh-CN" dirty="0"/>
                        <a:t>Value</a:t>
                      </a:r>
                      <a:endParaRPr lang="en-US" altLang="zh-CN" dirty="0"/>
                    </a:p>
                  </a:txBody>
                  <a:tcPr/>
                </a:tc>
              </a:tr>
              <a:tr h="657225">
                <a:tc>
                  <a:txBody>
                    <a:bodyPr/>
                    <a:lstStyle/>
                    <a:p>
                      <a:pPr>
                        <a:buNone/>
                      </a:pPr>
                      <a:r>
                        <a:rPr lang="en-US" altLang="zh-CN" dirty="0"/>
                        <a:t>2850</a:t>
                      </a:r>
                      <a:endParaRPr lang="en-US" altLang="zh-CN" dirty="0"/>
                    </a:p>
                  </a:txBody>
                  <a:tcPr/>
                </a:tc>
                <a:tc>
                  <a:txBody>
                    <a:bodyPr/>
                    <a:lstStyle/>
                    <a:p>
                      <a:pPr>
                        <a:buNone/>
                      </a:pPr>
                      <a:r>
                        <a:rPr lang="en-US" altLang="zh-CN" sz="1800" dirty="0">
                          <a:sym typeface="+mn-ea"/>
                        </a:rPr>
                        <a:t>0x30D7</a:t>
                      </a:r>
                      <a:endParaRPr lang="zh-CN" altLang="en-US" dirty="0"/>
                    </a:p>
                  </a:txBody>
                  <a:tcPr/>
                </a:tc>
              </a:tr>
              <a:tr h="655320">
                <a:tc>
                  <a:txBody>
                    <a:bodyPr/>
                    <a:lstStyle/>
                    <a:p>
                      <a:pPr>
                        <a:buNone/>
                      </a:pPr>
                      <a:r>
                        <a:rPr lang="en-US" altLang="zh-CN" dirty="0"/>
                        <a:t>3825</a:t>
                      </a:r>
                      <a:endParaRPr lang="en-US" altLang="zh-CN" dirty="0"/>
                    </a:p>
                  </a:txBody>
                  <a:tcPr/>
                </a:tc>
                <a:tc>
                  <a:txBody>
                    <a:bodyPr/>
                    <a:lstStyle/>
                    <a:p>
                      <a:pPr>
                        <a:buNone/>
                      </a:pPr>
                      <a:r>
                        <a:rPr lang="en-US" altLang="zh-CN" dirty="0"/>
                        <a:t>0xA382</a:t>
                      </a:r>
                      <a:endParaRPr lang="en-US" altLang="zh-CN" dirty="0"/>
                    </a:p>
                  </a:txBody>
                  <a:tcPr/>
                </a:tc>
              </a:tr>
              <a:tr h="657225">
                <a:tc>
                  <a:txBody>
                    <a:bodyPr/>
                    <a:lstStyle/>
                    <a:p>
                      <a:pPr>
                        <a:buNone/>
                      </a:pPr>
                      <a:r>
                        <a:rPr lang="en-US" altLang="zh-CN" dirty="0"/>
                        <a:t>5922</a:t>
                      </a:r>
                      <a:endParaRPr lang="en-US" altLang="zh-CN" dirty="0"/>
                    </a:p>
                  </a:txBody>
                  <a:tcPr/>
                </a:tc>
                <a:tc>
                  <a:txBody>
                    <a:bodyPr/>
                    <a:lstStyle/>
                    <a:p>
                      <a:pPr>
                        <a:buNone/>
                      </a:pPr>
                      <a:r>
                        <a:rPr lang="en-US" altLang="zh-CN" sz="1800">
                          <a:sym typeface="+mn-ea"/>
                        </a:rPr>
                        <a:t>0x28C9</a:t>
                      </a:r>
                      <a:endParaRPr lang="en-US" altLang="zh-CN" sz="1800">
                        <a:sym typeface="+mn-ea"/>
                      </a:endParaRPr>
                    </a:p>
                    <a:p>
                      <a:pPr>
                        <a:buNone/>
                      </a:pPr>
                      <a:endParaRPr lang="zh-CN" altLang="en-US"/>
                    </a:p>
                  </a:txBody>
                  <a:tcPr/>
                </a:tc>
              </a:tr>
              <a:tr h="655320">
                <a:tc>
                  <a:txBody>
                    <a:bodyPr/>
                    <a:lstStyle/>
                    <a:p>
                      <a:pPr>
                        <a:buNone/>
                      </a:pPr>
                      <a:r>
                        <a:rPr lang="en-US" altLang="zh-CN" dirty="0"/>
                        <a:t>8162</a:t>
                      </a:r>
                      <a:endParaRPr lang="en-US" altLang="zh-CN" dirty="0"/>
                    </a:p>
                  </a:txBody>
                  <a:tcPr/>
                </a:tc>
                <a:tc>
                  <a:txBody>
                    <a:bodyPr/>
                    <a:lstStyle/>
                    <a:p>
                      <a:pPr>
                        <a:buNone/>
                      </a:pPr>
                      <a:r>
                        <a:rPr lang="en-US" altLang="zh-CN" sz="1800" dirty="0">
                          <a:sym typeface="+mn-ea"/>
                        </a:rPr>
                        <a:t>0xB431</a:t>
                      </a:r>
                      <a:endParaRPr lang="en-US" altLang="zh-CN" sz="1800" dirty="0">
                        <a:sym typeface="+mn-ea"/>
                      </a:endParaRPr>
                    </a:p>
                    <a:p>
                      <a:pPr>
                        <a:buNone/>
                      </a:pPr>
                      <a:endParaRPr lang="zh-CN" altLang="en-US" dirty="0"/>
                    </a:p>
                  </a:txBody>
                  <a:tcPr/>
                </a:tc>
              </a:tr>
            </a:tbl>
          </a:graphicData>
        </a:graphic>
      </p:graphicFrame>
      <p:graphicFrame>
        <p:nvGraphicFramePr>
          <p:cNvPr id="8" name="表格 7"/>
          <p:cNvGraphicFramePr/>
          <p:nvPr/>
        </p:nvGraphicFramePr>
        <p:xfrm>
          <a:off x="1266190" y="2355850"/>
          <a:ext cx="2436495" cy="2953385"/>
        </p:xfrm>
        <a:graphic>
          <a:graphicData uri="http://schemas.openxmlformats.org/drawingml/2006/table">
            <a:tbl>
              <a:tblPr firstRow="1" bandRow="1">
                <a:tableStyleId>{5C22544A-7EE6-4342-B048-85BDC9FD1C3A}</a:tableStyleId>
              </a:tblPr>
              <a:tblGrid>
                <a:gridCol w="2436495"/>
              </a:tblGrid>
              <a:tr h="360680">
                <a:tc>
                  <a:txBody>
                    <a:bodyPr/>
                    <a:lstStyle/>
                    <a:p>
                      <a:pPr>
                        <a:buNone/>
                      </a:pPr>
                      <a:r>
                        <a:rPr lang="zh-CN" altLang="en-US"/>
                        <a:t>哈希函数得到哈希值</a:t>
                      </a:r>
                      <a:endParaRPr lang="zh-CN" altLang="en-US"/>
                    </a:p>
                  </a:txBody>
                  <a:tcPr/>
                </a:tc>
              </a:tr>
              <a:tr h="647065">
                <a:tc>
                  <a:txBody>
                    <a:bodyPr/>
                    <a:lstStyle/>
                    <a:p>
                      <a:pPr>
                        <a:buNone/>
                      </a:pPr>
                      <a:r>
                        <a:rPr lang="en-US" altLang="zh-CN" sz="1800" dirty="0">
                          <a:sym typeface="+mn-ea"/>
                        </a:rPr>
                        <a:t>ironman --&gt;3825</a:t>
                      </a:r>
                      <a:endParaRPr lang="zh-CN" altLang="en-US" sz="1800" dirty="0">
                        <a:sym typeface="+mn-ea"/>
                      </a:endParaRPr>
                    </a:p>
                  </a:txBody>
                  <a:tcPr/>
                </a:tc>
              </a:tr>
              <a:tr h="647065">
                <a:tc>
                  <a:txBody>
                    <a:bodyPr/>
                    <a:lstStyle/>
                    <a:p>
                      <a:pPr>
                        <a:buNone/>
                      </a:pPr>
                      <a:r>
                        <a:rPr lang="en-US" altLang="zh-CN" dirty="0"/>
                        <a:t>spiderman --&gt; 5922</a:t>
                      </a:r>
                      <a:endParaRPr lang="en-US" altLang="zh-CN" dirty="0"/>
                    </a:p>
                  </a:txBody>
                  <a:tcPr/>
                </a:tc>
              </a:tr>
              <a:tr h="646430">
                <a:tc>
                  <a:txBody>
                    <a:bodyPr/>
                    <a:lstStyle/>
                    <a:p>
                      <a:pPr>
                        <a:buNone/>
                      </a:pPr>
                      <a:r>
                        <a:rPr lang="en-US" altLang="zh-CN" dirty="0" err="1"/>
                        <a:t>thor</a:t>
                      </a:r>
                      <a:r>
                        <a:rPr lang="en-US" altLang="zh-CN" dirty="0"/>
                        <a:t> --&gt; 2850</a:t>
                      </a:r>
                      <a:endParaRPr lang="en-US" altLang="zh-CN" dirty="0"/>
                    </a:p>
                  </a:txBody>
                  <a:tcPr/>
                </a:tc>
              </a:tr>
              <a:tr h="647065">
                <a:tc>
                  <a:txBody>
                    <a:bodyPr/>
                    <a:lstStyle/>
                    <a:p>
                      <a:pPr>
                        <a:buNone/>
                      </a:pPr>
                      <a:r>
                        <a:rPr lang="en-US" altLang="zh-CN" dirty="0" err="1"/>
                        <a:t>capatain</a:t>
                      </a:r>
                      <a:r>
                        <a:rPr lang="en-US" altLang="zh-CN" dirty="0"/>
                        <a:t> --&gt; 8162</a:t>
                      </a:r>
                      <a:endParaRPr lang="en-US" altLang="zh-CN" dirty="0"/>
                    </a:p>
                  </a:txBody>
                  <a:tcPr/>
                </a:tc>
              </a:tr>
            </a:tbl>
          </a:graphicData>
        </a:graphic>
      </p:graphicFrame>
      <p:graphicFrame>
        <p:nvGraphicFramePr>
          <p:cNvPr id="9" name="表格 8"/>
          <p:cNvGraphicFramePr/>
          <p:nvPr/>
        </p:nvGraphicFramePr>
        <p:xfrm>
          <a:off x="8554085" y="2957830"/>
          <a:ext cx="970915" cy="2110740"/>
        </p:xfrm>
        <a:graphic>
          <a:graphicData uri="http://schemas.openxmlformats.org/drawingml/2006/table">
            <a:tbl>
              <a:tblPr firstRow="1" bandRow="1">
                <a:tableStyleId>{5C22544A-7EE6-4342-B048-85BDC9FD1C3A}</a:tableStyleId>
              </a:tblPr>
              <a:tblGrid>
                <a:gridCol w="970915"/>
              </a:tblGrid>
              <a:tr h="527685">
                <a:tc>
                  <a:txBody>
                    <a:bodyPr/>
                    <a:lstStyle/>
                    <a:p>
                      <a:pPr>
                        <a:buNone/>
                      </a:pPr>
                      <a:r>
                        <a:rPr lang="en-US" altLang="zh-CN"/>
                        <a:t>0xA382</a:t>
                      </a:r>
                      <a:endParaRPr lang="en-US" altLang="zh-CN"/>
                    </a:p>
                  </a:txBody>
                  <a:tcPr/>
                </a:tc>
              </a:tr>
              <a:tr h="527685">
                <a:tc>
                  <a:txBody>
                    <a:bodyPr/>
                    <a:lstStyle/>
                    <a:p>
                      <a:pPr>
                        <a:buNone/>
                      </a:pPr>
                      <a:r>
                        <a:rPr lang="en-US" altLang="zh-CN"/>
                        <a:t>0x28C9</a:t>
                      </a:r>
                      <a:endParaRPr lang="en-US" altLang="zh-CN"/>
                    </a:p>
                  </a:txBody>
                  <a:tcPr/>
                </a:tc>
              </a:tr>
              <a:tr h="527685">
                <a:tc>
                  <a:txBody>
                    <a:bodyPr/>
                    <a:lstStyle/>
                    <a:p>
                      <a:pPr>
                        <a:buNone/>
                      </a:pPr>
                      <a:r>
                        <a:rPr lang="en-US" altLang="zh-CN" dirty="0"/>
                        <a:t>0x30D7</a:t>
                      </a:r>
                      <a:endParaRPr lang="en-US" altLang="zh-CN" dirty="0"/>
                    </a:p>
                  </a:txBody>
                  <a:tcPr/>
                </a:tc>
              </a:tr>
              <a:tr h="527685">
                <a:tc>
                  <a:txBody>
                    <a:bodyPr/>
                    <a:lstStyle/>
                    <a:p>
                      <a:pPr>
                        <a:buNone/>
                      </a:pPr>
                      <a:r>
                        <a:rPr lang="en-US" altLang="zh-CN" dirty="0"/>
                        <a:t>0xB431</a:t>
                      </a:r>
                      <a:endParaRPr lang="en-US" altLang="zh-CN" dirty="0"/>
                    </a:p>
                  </a:txBody>
                  <a:tcPr/>
                </a:tc>
              </a:tr>
            </a:tbl>
          </a:graphicData>
        </a:graphic>
      </p:graphicFrame>
      <p:cxnSp>
        <p:nvCxnSpPr>
          <p:cNvPr id="11" name="曲线连接符 10"/>
          <p:cNvCxnSpPr/>
          <p:nvPr/>
        </p:nvCxnSpPr>
        <p:spPr>
          <a:xfrm>
            <a:off x="7193915" y="3049270"/>
            <a:ext cx="1345565" cy="1167765"/>
          </a:xfrm>
          <a:prstGeom prst="curvedConnector3">
            <a:avLst>
              <a:gd name="adj1" fmla="val 50024"/>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7198995" y="3202940"/>
            <a:ext cx="1366520" cy="4902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 name="直接箭头连接符 2"/>
          <p:cNvCxnSpPr/>
          <p:nvPr/>
        </p:nvCxnSpPr>
        <p:spPr>
          <a:xfrm flipV="1">
            <a:off x="7164705" y="3735705"/>
            <a:ext cx="1366520" cy="5499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V="1">
            <a:off x="7164705" y="4808220"/>
            <a:ext cx="1393825" cy="1739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906645" y="1559560"/>
            <a:ext cx="1634490" cy="368300"/>
          </a:xfrm>
          <a:prstGeom prst="rect">
            <a:avLst/>
          </a:prstGeom>
          <a:noFill/>
        </p:spPr>
        <p:txBody>
          <a:bodyPr wrap="square" rtlCol="0">
            <a:spAutoFit/>
          </a:bodyPr>
          <a:lstStyle/>
          <a:p>
            <a:r>
              <a:rPr lang="zh-CN" altLang="en-US" dirty="0"/>
              <a:t>哈希表</a:t>
            </a:r>
            <a:endParaRPr lang="zh-CN" altLang="en-US" dirty="0"/>
          </a:p>
        </p:txBody>
      </p:sp>
      <p:sp>
        <p:nvSpPr>
          <p:cNvPr id="6" name="文本框 5"/>
          <p:cNvSpPr txBox="1"/>
          <p:nvPr/>
        </p:nvSpPr>
        <p:spPr>
          <a:xfrm>
            <a:off x="9863455" y="1601470"/>
            <a:ext cx="1060450" cy="368300"/>
          </a:xfrm>
          <a:prstGeom prst="rect">
            <a:avLst/>
          </a:prstGeom>
          <a:noFill/>
        </p:spPr>
        <p:txBody>
          <a:bodyPr wrap="square" rtlCol="0">
            <a:spAutoFit/>
          </a:bodyPr>
          <a:p>
            <a:r>
              <a:rPr lang="zh-CN" altLang="en-US"/>
              <a:t>磁盘</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并发控制带来的问题</a:t>
            </a:r>
            <a:endParaRPr lang="zh-CN" altLang="en-US"/>
          </a:p>
        </p:txBody>
      </p:sp>
      <p:pic>
        <p:nvPicPr>
          <p:cNvPr id="4" name="内容占位符 3"/>
          <p:cNvPicPr>
            <a:picLocks noChangeAspect="1"/>
          </p:cNvPicPr>
          <p:nvPr>
            <p:ph idx="1"/>
          </p:nvPr>
        </p:nvPicPr>
        <p:blipFill>
          <a:blip r:embed="rId1"/>
          <a:stretch>
            <a:fillRect/>
          </a:stretch>
        </p:blipFill>
        <p:spPr>
          <a:xfrm>
            <a:off x="537210" y="1821815"/>
            <a:ext cx="10976610" cy="2574925"/>
          </a:xfrm>
          <a:prstGeom prst="rect">
            <a:avLst/>
          </a:prstGeom>
        </p:spPr>
      </p:pic>
      <p:sp>
        <p:nvSpPr>
          <p:cNvPr id="5" name="文本框 4"/>
          <p:cNvSpPr txBox="1"/>
          <p:nvPr/>
        </p:nvSpPr>
        <p:spPr>
          <a:xfrm>
            <a:off x="10759440" y="3226435"/>
            <a:ext cx="1068070" cy="306705"/>
          </a:xfrm>
          <a:prstGeom prst="rect">
            <a:avLst/>
          </a:prstGeom>
          <a:noFill/>
        </p:spPr>
        <p:txBody>
          <a:bodyPr wrap="square" rtlCol="0">
            <a:spAutoFit/>
          </a:bodyPr>
          <a:p>
            <a:r>
              <a:rPr lang="en-US" altLang="zh-CN" sz="1400">
                <a:solidFill>
                  <a:srgbClr val="FF0000"/>
                </a:solidFill>
              </a:rPr>
              <a:t>UPDATE</a:t>
            </a:r>
            <a:endParaRPr lang="en-US" altLang="zh-CN" sz="1400">
              <a:solidFill>
                <a:srgbClr val="FF0000"/>
              </a:solidFill>
            </a:endParaRPr>
          </a:p>
        </p:txBody>
      </p:sp>
      <p:sp>
        <p:nvSpPr>
          <p:cNvPr id="6" name="文本框 5"/>
          <p:cNvSpPr txBox="1"/>
          <p:nvPr/>
        </p:nvSpPr>
        <p:spPr>
          <a:xfrm>
            <a:off x="9342120" y="3994785"/>
            <a:ext cx="2353310" cy="368300"/>
          </a:xfrm>
          <a:prstGeom prst="rect">
            <a:avLst/>
          </a:prstGeom>
          <a:noFill/>
        </p:spPr>
        <p:txBody>
          <a:bodyPr wrap="square" rtlCol="0">
            <a:spAutoFit/>
          </a:bodyPr>
          <a:p>
            <a:r>
              <a:rPr lang="en-US" altLang="zh-CN">
                <a:solidFill>
                  <a:srgbClr val="FF0000"/>
                </a:solidFill>
              </a:rPr>
              <a:t>INSERT/DELETE</a:t>
            </a:r>
            <a:endParaRPr lang="en-US" altLang="zh-CN">
              <a:solidFill>
                <a:srgbClr val="FF0000"/>
              </a:solidFill>
            </a:endParaRPr>
          </a:p>
        </p:txBody>
      </p:sp>
    </p:spTree>
    <p:custDataLst>
      <p:tags r:id="rId2"/>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哈希索引</a:t>
            </a:r>
            <a:endParaRPr lang="zh-CN" altLang="en-US"/>
          </a:p>
        </p:txBody>
      </p:sp>
      <p:sp>
        <p:nvSpPr>
          <p:cNvPr id="3" name="内容占位符 2"/>
          <p:cNvSpPr>
            <a:spLocks noGrp="1"/>
          </p:cNvSpPr>
          <p:nvPr>
            <p:ph idx="1"/>
          </p:nvPr>
        </p:nvSpPr>
        <p:spPr>
          <a:xfrm>
            <a:off x="838200" y="1825625"/>
            <a:ext cx="10515600" cy="4539615"/>
          </a:xfrm>
        </p:spPr>
        <p:txBody>
          <a:bodyPr>
            <a:normAutofit/>
          </a:bodyPr>
          <a:lstStyle/>
          <a:p>
            <a:r>
              <a:rPr lang="zh-CN" altLang="en-US" dirty="0"/>
              <a:t>索引的检索可以一次定位，速度快，效率高于树索引</a:t>
            </a:r>
            <a:endParaRPr lang="zh-CN" altLang="en-US" dirty="0"/>
          </a:p>
          <a:p>
            <a:r>
              <a:rPr lang="zh-CN" altLang="en-US" dirty="0"/>
              <a:t>但是Hash索引本身由于其特殊性也带来了很多限制和弊端</a:t>
            </a:r>
            <a:endParaRPr lang="zh-CN" altLang="en-US" dirty="0"/>
          </a:p>
          <a:p>
            <a:endParaRPr lang="zh-CN" altLang="en-US" dirty="0"/>
          </a:p>
          <a:p>
            <a:r>
              <a:rPr lang="zh-CN" altLang="en-US" dirty="0"/>
              <a:t>主要有：</a:t>
            </a:r>
            <a:endParaRPr lang="zh-CN" altLang="en-US" dirty="0"/>
          </a:p>
          <a:p>
            <a:r>
              <a:rPr lang="zh-CN" altLang="en-US" dirty="0"/>
              <a:t>哈希索引只支持等值比较查询，包括</a:t>
            </a:r>
            <a:r>
              <a:rPr lang="en-US" altLang="zh-CN" dirty="0"/>
              <a:t>=</a:t>
            </a:r>
            <a:r>
              <a:rPr lang="zh-CN" altLang="en-US" dirty="0"/>
              <a:t>，</a:t>
            </a:r>
            <a:r>
              <a:rPr lang="en-US" altLang="zh-CN" dirty="0"/>
              <a:t>in</a:t>
            </a:r>
            <a:r>
              <a:rPr lang="zh-CN" altLang="en-US" dirty="0"/>
              <a:t>；但</a:t>
            </a:r>
            <a:r>
              <a:rPr lang="zh-CN" altLang="en-US" dirty="0">
                <a:solidFill>
                  <a:srgbClr val="FF0000"/>
                </a:solidFill>
              </a:rPr>
              <a:t>不支持范围查询</a:t>
            </a:r>
            <a:endParaRPr lang="zh-CN" altLang="en-US" dirty="0">
              <a:solidFill>
                <a:srgbClr val="FF0000"/>
              </a:solidFill>
            </a:endParaRPr>
          </a:p>
          <a:p>
            <a:r>
              <a:rPr lang="zh-CN" altLang="en-US" dirty="0"/>
              <a:t>哈希索引数据并不是按照索引值顺序存储的，所以也就</a:t>
            </a:r>
            <a:r>
              <a:rPr lang="zh-CN" altLang="en-US" dirty="0">
                <a:solidFill>
                  <a:srgbClr val="FF0000"/>
                </a:solidFill>
              </a:rPr>
              <a:t>无法用于排序</a:t>
            </a:r>
            <a:r>
              <a:rPr lang="zh-CN" altLang="en-US" dirty="0"/>
              <a:t>  </a:t>
            </a:r>
            <a:endParaRPr lang="zh-CN" altLang="en-US" dirty="0"/>
          </a:p>
          <a:p>
            <a:r>
              <a:rPr lang="zh-CN" altLang="en-US" dirty="0"/>
              <a:t>Hash索引遇到大量Hash值相等的情况后性能并不一定就会比BTree索引高。</a:t>
            </a:r>
            <a:endParaRPr lang="zh-CN" altLang="en-US" dirty="0"/>
          </a:p>
          <a:p>
            <a:r>
              <a:rPr lang="zh-CN" altLang="en-US" dirty="0"/>
              <a:t>在大多数场景下，都会有范围查询、排序、分组等查询特征</a:t>
            </a:r>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二分查找</a:t>
            </a:r>
            <a:endParaRPr lang="zh-CN" altLang="en-US" dirty="0"/>
          </a:p>
        </p:txBody>
      </p:sp>
      <p:sp>
        <p:nvSpPr>
          <p:cNvPr id="4" name="矩形 3"/>
          <p:cNvSpPr/>
          <p:nvPr/>
        </p:nvSpPr>
        <p:spPr>
          <a:xfrm>
            <a:off x="4465578" y="1983623"/>
            <a:ext cx="718820" cy="3162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465578" y="2299853"/>
            <a:ext cx="718820" cy="3162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507488" y="2299853"/>
            <a:ext cx="628650" cy="368300"/>
          </a:xfrm>
          <a:prstGeom prst="rect">
            <a:avLst/>
          </a:prstGeom>
          <a:noFill/>
        </p:spPr>
        <p:txBody>
          <a:bodyPr wrap="none" rtlCol="0">
            <a:spAutoFit/>
          </a:bodyPr>
          <a:lstStyle/>
          <a:p>
            <a:pPr algn="l"/>
            <a:r>
              <a:rPr lang="en-US" altLang="zh-CN" dirty="0">
                <a:sym typeface="+mn-ea"/>
              </a:rPr>
              <a:t>0x07</a:t>
            </a:r>
            <a:endParaRPr lang="zh-CN" altLang="en-US" dirty="0"/>
          </a:p>
        </p:txBody>
      </p:sp>
      <p:sp>
        <p:nvSpPr>
          <p:cNvPr id="7" name="文本框 6"/>
          <p:cNvSpPr txBox="1"/>
          <p:nvPr/>
        </p:nvSpPr>
        <p:spPr>
          <a:xfrm>
            <a:off x="4507488" y="1983623"/>
            <a:ext cx="414020" cy="368300"/>
          </a:xfrm>
          <a:prstGeom prst="rect">
            <a:avLst/>
          </a:prstGeom>
          <a:noFill/>
        </p:spPr>
        <p:txBody>
          <a:bodyPr wrap="none" rtlCol="0">
            <a:spAutoFit/>
          </a:bodyPr>
          <a:lstStyle/>
          <a:p>
            <a:r>
              <a:rPr lang="en-US" altLang="zh-CN" dirty="0"/>
              <a:t>29</a:t>
            </a:r>
            <a:endParaRPr lang="en-US" altLang="zh-CN" dirty="0"/>
          </a:p>
        </p:txBody>
      </p:sp>
      <p:sp>
        <p:nvSpPr>
          <p:cNvPr id="8" name="矩形 7"/>
          <p:cNvSpPr/>
          <p:nvPr/>
        </p:nvSpPr>
        <p:spPr>
          <a:xfrm>
            <a:off x="3746758" y="1983623"/>
            <a:ext cx="718820" cy="3162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746758" y="2299853"/>
            <a:ext cx="718820" cy="3162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3788668" y="2299853"/>
            <a:ext cx="635000" cy="368300"/>
          </a:xfrm>
          <a:prstGeom prst="rect">
            <a:avLst/>
          </a:prstGeom>
          <a:noFill/>
        </p:spPr>
        <p:txBody>
          <a:bodyPr wrap="none" rtlCol="0">
            <a:spAutoFit/>
          </a:bodyPr>
          <a:lstStyle/>
          <a:p>
            <a:pPr algn="l"/>
            <a:r>
              <a:rPr lang="en-US" altLang="zh-CN">
                <a:sym typeface="+mn-ea"/>
              </a:rPr>
              <a:t>0x9C</a:t>
            </a:r>
            <a:endParaRPr lang="zh-CN" altLang="en-US"/>
          </a:p>
        </p:txBody>
      </p:sp>
      <p:sp>
        <p:nvSpPr>
          <p:cNvPr id="11" name="文本框 10"/>
          <p:cNvSpPr txBox="1"/>
          <p:nvPr/>
        </p:nvSpPr>
        <p:spPr>
          <a:xfrm>
            <a:off x="3813433" y="1993148"/>
            <a:ext cx="414020" cy="368300"/>
          </a:xfrm>
          <a:prstGeom prst="rect">
            <a:avLst/>
          </a:prstGeom>
          <a:noFill/>
        </p:spPr>
        <p:txBody>
          <a:bodyPr wrap="none" rtlCol="0">
            <a:spAutoFit/>
          </a:bodyPr>
          <a:lstStyle/>
          <a:p>
            <a:r>
              <a:rPr lang="en-US" altLang="zh-CN"/>
              <a:t>26</a:t>
            </a:r>
            <a:endParaRPr lang="en-US" altLang="zh-CN"/>
          </a:p>
        </p:txBody>
      </p:sp>
      <p:sp>
        <p:nvSpPr>
          <p:cNvPr id="12" name="矩形 11"/>
          <p:cNvSpPr/>
          <p:nvPr/>
        </p:nvSpPr>
        <p:spPr>
          <a:xfrm>
            <a:off x="3027938" y="1983623"/>
            <a:ext cx="718820" cy="3162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027938" y="2299853"/>
            <a:ext cx="718820" cy="3162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3069848" y="2299853"/>
            <a:ext cx="628650" cy="368300"/>
          </a:xfrm>
          <a:prstGeom prst="rect">
            <a:avLst/>
          </a:prstGeom>
          <a:noFill/>
        </p:spPr>
        <p:txBody>
          <a:bodyPr wrap="none" rtlCol="0">
            <a:spAutoFit/>
          </a:bodyPr>
          <a:lstStyle/>
          <a:p>
            <a:pPr algn="l"/>
            <a:r>
              <a:rPr lang="en-US" altLang="zh-CN" dirty="0">
                <a:sym typeface="+mn-ea"/>
              </a:rPr>
              <a:t>0x43</a:t>
            </a:r>
            <a:endParaRPr lang="zh-CN" altLang="en-US" dirty="0"/>
          </a:p>
        </p:txBody>
      </p:sp>
      <p:sp>
        <p:nvSpPr>
          <p:cNvPr id="15" name="文本框 14"/>
          <p:cNvSpPr txBox="1"/>
          <p:nvPr/>
        </p:nvSpPr>
        <p:spPr>
          <a:xfrm>
            <a:off x="3094613" y="1993148"/>
            <a:ext cx="414020" cy="368300"/>
          </a:xfrm>
          <a:prstGeom prst="rect">
            <a:avLst/>
          </a:prstGeom>
          <a:noFill/>
        </p:spPr>
        <p:txBody>
          <a:bodyPr wrap="none" rtlCol="0">
            <a:spAutoFit/>
          </a:bodyPr>
          <a:lstStyle/>
          <a:p>
            <a:r>
              <a:rPr lang="en-US" altLang="zh-CN" dirty="0"/>
              <a:t>22</a:t>
            </a:r>
            <a:endParaRPr lang="en-US" altLang="zh-CN" dirty="0"/>
          </a:p>
        </p:txBody>
      </p:sp>
      <p:sp>
        <p:nvSpPr>
          <p:cNvPr id="16" name="矩形 15"/>
          <p:cNvSpPr/>
          <p:nvPr/>
        </p:nvSpPr>
        <p:spPr>
          <a:xfrm>
            <a:off x="2309118" y="1983623"/>
            <a:ext cx="718820" cy="3162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309118" y="2299853"/>
            <a:ext cx="718820" cy="3162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2316738" y="1983623"/>
            <a:ext cx="678180" cy="368300"/>
          </a:xfrm>
          <a:prstGeom prst="rect">
            <a:avLst/>
          </a:prstGeom>
          <a:noFill/>
        </p:spPr>
        <p:txBody>
          <a:bodyPr wrap="none" rtlCol="0">
            <a:spAutoFit/>
          </a:bodyPr>
          <a:lstStyle/>
          <a:p>
            <a:r>
              <a:rPr lang="en-US" altLang="zh-CN" dirty="0"/>
              <a:t>score</a:t>
            </a:r>
            <a:endParaRPr lang="en-US" altLang="zh-CN" dirty="0"/>
          </a:p>
        </p:txBody>
      </p:sp>
      <p:sp>
        <p:nvSpPr>
          <p:cNvPr id="20" name="矩形 19"/>
          <p:cNvSpPr/>
          <p:nvPr/>
        </p:nvSpPr>
        <p:spPr>
          <a:xfrm>
            <a:off x="5184398" y="1983623"/>
            <a:ext cx="718820" cy="3162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5184398" y="2299853"/>
            <a:ext cx="718820" cy="3162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5226308" y="2299853"/>
            <a:ext cx="645160" cy="368300"/>
          </a:xfrm>
          <a:prstGeom prst="rect">
            <a:avLst/>
          </a:prstGeom>
          <a:noFill/>
        </p:spPr>
        <p:txBody>
          <a:bodyPr wrap="none" rtlCol="0">
            <a:spAutoFit/>
          </a:bodyPr>
          <a:lstStyle/>
          <a:p>
            <a:pPr algn="l"/>
            <a:r>
              <a:rPr lang="en-US" altLang="zh-CN">
                <a:sym typeface="+mn-ea"/>
              </a:rPr>
              <a:t>0xA3</a:t>
            </a:r>
            <a:endParaRPr lang="zh-CN" altLang="en-US"/>
          </a:p>
        </p:txBody>
      </p:sp>
      <p:sp>
        <p:nvSpPr>
          <p:cNvPr id="23" name="文本框 22"/>
          <p:cNvSpPr txBox="1"/>
          <p:nvPr/>
        </p:nvSpPr>
        <p:spPr>
          <a:xfrm>
            <a:off x="5226308" y="1983623"/>
            <a:ext cx="414020" cy="368300"/>
          </a:xfrm>
          <a:prstGeom prst="rect">
            <a:avLst/>
          </a:prstGeom>
          <a:noFill/>
        </p:spPr>
        <p:txBody>
          <a:bodyPr wrap="none" rtlCol="0">
            <a:spAutoFit/>
          </a:bodyPr>
          <a:lstStyle/>
          <a:p>
            <a:r>
              <a:rPr lang="en-US" altLang="zh-CN"/>
              <a:t>30</a:t>
            </a:r>
            <a:endParaRPr lang="en-US" altLang="zh-CN"/>
          </a:p>
        </p:txBody>
      </p:sp>
      <p:sp>
        <p:nvSpPr>
          <p:cNvPr id="24" name="矩形 23"/>
          <p:cNvSpPr/>
          <p:nvPr/>
        </p:nvSpPr>
        <p:spPr>
          <a:xfrm>
            <a:off x="5903218" y="1983623"/>
            <a:ext cx="718820" cy="3162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903218" y="2299853"/>
            <a:ext cx="718820" cy="3162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5945128" y="2299853"/>
            <a:ext cx="628650" cy="368300"/>
          </a:xfrm>
          <a:prstGeom prst="rect">
            <a:avLst/>
          </a:prstGeom>
          <a:noFill/>
        </p:spPr>
        <p:txBody>
          <a:bodyPr wrap="none" rtlCol="0">
            <a:spAutoFit/>
          </a:bodyPr>
          <a:lstStyle/>
          <a:p>
            <a:pPr algn="l"/>
            <a:r>
              <a:rPr lang="en-US" altLang="zh-CN">
                <a:sym typeface="+mn-ea"/>
              </a:rPr>
              <a:t>0x86</a:t>
            </a:r>
            <a:endParaRPr lang="zh-CN" altLang="en-US"/>
          </a:p>
        </p:txBody>
      </p:sp>
      <p:sp>
        <p:nvSpPr>
          <p:cNvPr id="27" name="文本框 26"/>
          <p:cNvSpPr txBox="1"/>
          <p:nvPr/>
        </p:nvSpPr>
        <p:spPr>
          <a:xfrm>
            <a:off x="5945128" y="1983623"/>
            <a:ext cx="414020" cy="368300"/>
          </a:xfrm>
          <a:prstGeom prst="rect">
            <a:avLst/>
          </a:prstGeom>
          <a:noFill/>
        </p:spPr>
        <p:txBody>
          <a:bodyPr wrap="none" rtlCol="0">
            <a:spAutoFit/>
          </a:bodyPr>
          <a:lstStyle/>
          <a:p>
            <a:r>
              <a:rPr lang="en-US" altLang="zh-CN"/>
              <a:t>32</a:t>
            </a:r>
            <a:endParaRPr lang="en-US" altLang="zh-CN"/>
          </a:p>
        </p:txBody>
      </p:sp>
      <p:sp>
        <p:nvSpPr>
          <p:cNvPr id="28" name="矩形 27"/>
          <p:cNvSpPr/>
          <p:nvPr/>
        </p:nvSpPr>
        <p:spPr>
          <a:xfrm>
            <a:off x="6622038" y="1983623"/>
            <a:ext cx="718820" cy="3162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6622038" y="2299853"/>
            <a:ext cx="718820" cy="3162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6663948" y="2299853"/>
            <a:ext cx="637540" cy="368300"/>
          </a:xfrm>
          <a:prstGeom prst="rect">
            <a:avLst/>
          </a:prstGeom>
          <a:noFill/>
        </p:spPr>
        <p:txBody>
          <a:bodyPr wrap="none" rtlCol="0">
            <a:spAutoFit/>
          </a:bodyPr>
          <a:lstStyle/>
          <a:p>
            <a:pPr algn="l"/>
            <a:r>
              <a:rPr lang="en-US" altLang="zh-CN">
                <a:sym typeface="+mn-ea"/>
              </a:rPr>
              <a:t>0x6B</a:t>
            </a:r>
            <a:endParaRPr lang="zh-CN" altLang="en-US"/>
          </a:p>
        </p:txBody>
      </p:sp>
      <p:sp>
        <p:nvSpPr>
          <p:cNvPr id="31" name="文本框 30"/>
          <p:cNvSpPr txBox="1"/>
          <p:nvPr/>
        </p:nvSpPr>
        <p:spPr>
          <a:xfrm>
            <a:off x="6663948" y="1983623"/>
            <a:ext cx="414020" cy="368300"/>
          </a:xfrm>
          <a:prstGeom prst="rect">
            <a:avLst/>
          </a:prstGeom>
          <a:noFill/>
        </p:spPr>
        <p:txBody>
          <a:bodyPr wrap="none" rtlCol="0">
            <a:spAutoFit/>
          </a:bodyPr>
          <a:lstStyle/>
          <a:p>
            <a:r>
              <a:rPr lang="en-US" altLang="zh-CN"/>
              <a:t>35</a:t>
            </a:r>
            <a:endParaRPr lang="en-US" altLang="zh-CN"/>
          </a:p>
        </p:txBody>
      </p:sp>
      <p:sp>
        <p:nvSpPr>
          <p:cNvPr id="3" name="文本框 2"/>
          <p:cNvSpPr txBox="1"/>
          <p:nvPr/>
        </p:nvSpPr>
        <p:spPr>
          <a:xfrm>
            <a:off x="1775534" y="3355758"/>
            <a:ext cx="3533313" cy="923330"/>
          </a:xfrm>
          <a:prstGeom prst="rect">
            <a:avLst/>
          </a:prstGeom>
          <a:noFill/>
        </p:spPr>
        <p:txBody>
          <a:bodyPr wrap="square" rtlCol="0">
            <a:spAutoFit/>
          </a:bodyPr>
          <a:lstStyle/>
          <a:p>
            <a:r>
              <a:rPr lang="zh-CN" altLang="en-US" dirty="0"/>
              <a:t>要求：</a:t>
            </a:r>
            <a:endParaRPr lang="en-US" altLang="zh-CN" dirty="0"/>
          </a:p>
          <a:p>
            <a:r>
              <a:rPr lang="en-US" altLang="zh-CN" dirty="0"/>
              <a:t>1. </a:t>
            </a:r>
            <a:r>
              <a:rPr lang="zh-CN" altLang="en-US" dirty="0"/>
              <a:t>数据</a:t>
            </a:r>
            <a:r>
              <a:rPr lang="zh-CN" altLang="en-US" dirty="0">
                <a:solidFill>
                  <a:srgbClr val="FF0000"/>
                </a:solidFill>
              </a:rPr>
              <a:t>有序排放</a:t>
            </a:r>
            <a:endParaRPr lang="en-US" altLang="zh-CN" dirty="0"/>
          </a:p>
          <a:p>
            <a:r>
              <a:rPr lang="en-US" altLang="zh-CN" dirty="0"/>
              <a:t>2. </a:t>
            </a:r>
            <a:r>
              <a:rPr lang="zh-CN" altLang="en-US" dirty="0"/>
              <a:t>连续的存储空间 </a:t>
            </a:r>
            <a:endParaRPr lang="en-US" altLang="zh-CN" dirty="0"/>
          </a:p>
        </p:txBody>
      </p:sp>
      <p:sp>
        <p:nvSpPr>
          <p:cNvPr id="18" name="文本框 17"/>
          <p:cNvSpPr txBox="1"/>
          <p:nvPr/>
        </p:nvSpPr>
        <p:spPr>
          <a:xfrm>
            <a:off x="4310380" y="3429000"/>
            <a:ext cx="5302885" cy="922020"/>
          </a:xfrm>
          <a:prstGeom prst="rect">
            <a:avLst/>
          </a:prstGeom>
          <a:noFill/>
        </p:spPr>
        <p:txBody>
          <a:bodyPr wrap="square" rtlCol="0">
            <a:spAutoFit/>
          </a:bodyPr>
          <a:p>
            <a:r>
              <a:rPr lang="zh-CN" altLang="en-US">
                <a:solidFill>
                  <a:schemeClr val="accent6"/>
                </a:solidFill>
              </a:rPr>
              <a:t>问题：</a:t>
            </a:r>
            <a:r>
              <a:rPr lang="zh-CN" altLang="en-US"/>
              <a:t>当进行数据的添加和删除时，</a:t>
            </a:r>
            <a:endParaRPr lang="zh-CN" altLang="en-US"/>
          </a:p>
          <a:p>
            <a:r>
              <a:rPr lang="zh-CN" altLang="en-US"/>
              <a:t>会涉及到大量的磁盘</a:t>
            </a:r>
            <a:r>
              <a:rPr lang="en-US" altLang="zh-CN"/>
              <a:t>IO</a:t>
            </a:r>
            <a:r>
              <a:rPr lang="zh-CN" altLang="en-US"/>
              <a:t>操作，</a:t>
            </a:r>
            <a:endParaRPr lang="zh-CN" altLang="en-US"/>
          </a:p>
          <a:p>
            <a:r>
              <a:rPr lang="zh-CN" altLang="en-US"/>
              <a:t>这就不适合了</a:t>
            </a: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3073400" y="1690370"/>
            <a:ext cx="610235" cy="55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997075" y="3123565"/>
            <a:ext cx="610235" cy="55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453255" y="3123565"/>
            <a:ext cx="610235" cy="55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318895" y="4618990"/>
            <a:ext cx="610235" cy="55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463165" y="4618990"/>
            <a:ext cx="610235" cy="55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843020" y="4618990"/>
            <a:ext cx="610235" cy="55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5304155" y="4618990"/>
            <a:ext cx="610235" cy="55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1" name="表格 10"/>
          <p:cNvGraphicFramePr/>
          <p:nvPr>
            <p:custDataLst>
              <p:tags r:id="rId1"/>
            </p:custDataLst>
          </p:nvPr>
        </p:nvGraphicFramePr>
        <p:xfrm>
          <a:off x="8327254" y="2341880"/>
          <a:ext cx="2712856" cy="3782695"/>
        </p:xfrm>
        <a:graphic>
          <a:graphicData uri="http://schemas.openxmlformats.org/drawingml/2006/table">
            <a:tbl>
              <a:tblPr firstRow="1" bandRow="1">
                <a:tableStyleId>{5C22544A-7EE6-4342-B048-85BDC9FD1C3A}</a:tableStyleId>
              </a:tblPr>
              <a:tblGrid>
                <a:gridCol w="1345066"/>
                <a:gridCol w="1367790"/>
              </a:tblGrid>
              <a:tr h="540385">
                <a:tc>
                  <a:txBody>
                    <a:bodyPr/>
                    <a:lstStyle/>
                    <a:p>
                      <a:pPr>
                        <a:buNone/>
                      </a:pPr>
                      <a:r>
                        <a:rPr lang="en-US" altLang="zh-CN" dirty="0"/>
                        <a:t>1</a:t>
                      </a:r>
                      <a:endParaRPr lang="en-US" altLang="zh-CN" dirty="0"/>
                    </a:p>
                  </a:txBody>
                  <a:tcPr/>
                </a:tc>
                <a:tc>
                  <a:txBody>
                    <a:bodyPr/>
                    <a:lstStyle/>
                    <a:p>
                      <a:pPr>
                        <a:buNone/>
                      </a:pPr>
                      <a:r>
                        <a:rPr lang="en-US" altLang="zh-CN" dirty="0"/>
                        <a:t>29</a:t>
                      </a:r>
                      <a:endParaRPr lang="en-US" altLang="zh-CN" dirty="0"/>
                    </a:p>
                  </a:txBody>
                  <a:tcPr/>
                </a:tc>
              </a:tr>
              <a:tr h="540385">
                <a:tc>
                  <a:txBody>
                    <a:bodyPr/>
                    <a:lstStyle/>
                    <a:p>
                      <a:pPr>
                        <a:buNone/>
                      </a:pPr>
                      <a:r>
                        <a:rPr lang="en-US" altLang="zh-CN" dirty="0"/>
                        <a:t>13</a:t>
                      </a:r>
                      <a:endParaRPr lang="en-US" altLang="zh-CN" dirty="0"/>
                    </a:p>
                  </a:txBody>
                  <a:tcPr/>
                </a:tc>
                <a:tc>
                  <a:txBody>
                    <a:bodyPr/>
                    <a:lstStyle/>
                    <a:p>
                      <a:pPr>
                        <a:buNone/>
                      </a:pPr>
                      <a:r>
                        <a:rPr lang="en-US" altLang="zh-CN" dirty="0"/>
                        <a:t>26</a:t>
                      </a:r>
                      <a:endParaRPr lang="en-US" altLang="zh-CN" dirty="0"/>
                    </a:p>
                  </a:txBody>
                  <a:tcPr/>
                </a:tc>
              </a:tr>
              <a:tr h="540385">
                <a:tc>
                  <a:txBody>
                    <a:bodyPr/>
                    <a:lstStyle/>
                    <a:p>
                      <a:pPr>
                        <a:buNone/>
                      </a:pPr>
                      <a:r>
                        <a:rPr lang="en-US" altLang="zh-CN"/>
                        <a:t>21</a:t>
                      </a:r>
                      <a:endParaRPr lang="en-US" altLang="zh-CN"/>
                    </a:p>
                  </a:txBody>
                  <a:tcPr/>
                </a:tc>
                <a:tc>
                  <a:txBody>
                    <a:bodyPr/>
                    <a:lstStyle/>
                    <a:p>
                      <a:pPr>
                        <a:buNone/>
                      </a:pPr>
                      <a:r>
                        <a:rPr lang="en-US" altLang="zh-CN"/>
                        <a:t>22</a:t>
                      </a:r>
                      <a:endParaRPr lang="en-US" altLang="zh-CN"/>
                    </a:p>
                  </a:txBody>
                  <a:tcPr/>
                </a:tc>
              </a:tr>
              <a:tr h="540385">
                <a:tc>
                  <a:txBody>
                    <a:bodyPr/>
                    <a:lstStyle/>
                    <a:p>
                      <a:pPr>
                        <a:buNone/>
                      </a:pPr>
                      <a:r>
                        <a:rPr lang="en-US" altLang="zh-CN" sz="1800">
                          <a:sym typeface="+mn-ea"/>
                        </a:rPr>
                        <a:t>23</a:t>
                      </a:r>
                      <a:endParaRPr lang="zh-CN" altLang="en-US"/>
                    </a:p>
                  </a:txBody>
                  <a:tcPr/>
                </a:tc>
                <a:tc>
                  <a:txBody>
                    <a:bodyPr/>
                    <a:lstStyle/>
                    <a:p>
                      <a:pPr>
                        <a:buNone/>
                      </a:pPr>
                      <a:r>
                        <a:rPr lang="en-US" altLang="zh-CN"/>
                        <a:t>35</a:t>
                      </a:r>
                      <a:endParaRPr lang="en-US" altLang="zh-CN"/>
                    </a:p>
                  </a:txBody>
                  <a:tcPr/>
                </a:tc>
              </a:tr>
              <a:tr h="540385">
                <a:tc>
                  <a:txBody>
                    <a:bodyPr/>
                    <a:lstStyle/>
                    <a:p>
                      <a:pPr>
                        <a:buNone/>
                      </a:pPr>
                      <a:r>
                        <a:rPr lang="en-US" altLang="zh-CN" sz="1800">
                          <a:sym typeface="+mn-ea"/>
                        </a:rPr>
                        <a:t>24</a:t>
                      </a:r>
                      <a:endParaRPr lang="zh-CN" altLang="en-US"/>
                    </a:p>
                  </a:txBody>
                  <a:tcPr/>
                </a:tc>
                <a:tc>
                  <a:txBody>
                    <a:bodyPr/>
                    <a:lstStyle/>
                    <a:p>
                      <a:pPr>
                        <a:buNone/>
                      </a:pPr>
                      <a:r>
                        <a:rPr lang="en-US" altLang="zh-CN"/>
                        <a:t>32</a:t>
                      </a:r>
                      <a:endParaRPr lang="en-US" altLang="zh-CN"/>
                    </a:p>
                  </a:txBody>
                  <a:tcPr/>
                </a:tc>
              </a:tr>
              <a:tr h="540385">
                <a:tc>
                  <a:txBody>
                    <a:bodyPr/>
                    <a:lstStyle/>
                    <a:p>
                      <a:pPr>
                        <a:buNone/>
                      </a:pPr>
                      <a:r>
                        <a:rPr lang="en-US" altLang="zh-CN" dirty="0"/>
                        <a:t>33</a:t>
                      </a:r>
                      <a:endParaRPr lang="en-US" altLang="zh-CN" dirty="0"/>
                    </a:p>
                  </a:txBody>
                  <a:tcPr/>
                </a:tc>
                <a:tc>
                  <a:txBody>
                    <a:bodyPr/>
                    <a:lstStyle/>
                    <a:p>
                      <a:pPr>
                        <a:buNone/>
                      </a:pPr>
                      <a:r>
                        <a:rPr lang="en-US" altLang="zh-CN"/>
                        <a:t>30</a:t>
                      </a:r>
                      <a:endParaRPr lang="en-US" altLang="zh-CN"/>
                    </a:p>
                  </a:txBody>
                  <a:tcPr/>
                </a:tc>
              </a:tr>
              <a:tr h="540385">
                <a:tc>
                  <a:txBody>
                    <a:bodyPr/>
                    <a:lstStyle/>
                    <a:p>
                      <a:pPr>
                        <a:buNone/>
                      </a:pPr>
                      <a:r>
                        <a:rPr lang="en-US" altLang="zh-CN"/>
                        <a:t>34</a:t>
                      </a:r>
                      <a:endParaRPr lang="en-US" altLang="zh-CN"/>
                    </a:p>
                  </a:txBody>
                  <a:tcPr/>
                </a:tc>
                <a:tc>
                  <a:txBody>
                    <a:bodyPr/>
                    <a:lstStyle/>
                    <a:p>
                      <a:pPr>
                        <a:buNone/>
                      </a:pPr>
                      <a:r>
                        <a:rPr lang="en-US" altLang="zh-CN" dirty="0"/>
                        <a:t>17</a:t>
                      </a:r>
                      <a:endParaRPr lang="en-US" altLang="zh-CN" dirty="0"/>
                    </a:p>
                  </a:txBody>
                  <a:tcPr/>
                </a:tc>
              </a:tr>
            </a:tbl>
          </a:graphicData>
        </a:graphic>
      </p:graphicFrame>
      <p:graphicFrame>
        <p:nvGraphicFramePr>
          <p:cNvPr id="12" name="表格 11"/>
          <p:cNvGraphicFramePr/>
          <p:nvPr/>
        </p:nvGraphicFramePr>
        <p:xfrm>
          <a:off x="7367270" y="2341880"/>
          <a:ext cx="937260" cy="3782695"/>
        </p:xfrm>
        <a:graphic>
          <a:graphicData uri="http://schemas.openxmlformats.org/drawingml/2006/table">
            <a:tbl>
              <a:tblPr firstRow="1" bandRow="1">
                <a:tableStyleId>{5C22544A-7EE6-4342-B048-85BDC9FD1C3A}</a:tableStyleId>
              </a:tblPr>
              <a:tblGrid>
                <a:gridCol w="937260"/>
              </a:tblGrid>
              <a:tr h="540385">
                <a:tc>
                  <a:txBody>
                    <a:bodyPr/>
                    <a:lstStyle/>
                    <a:p>
                      <a:pPr>
                        <a:buNone/>
                      </a:pPr>
                      <a:r>
                        <a:rPr lang="en-US" altLang="zh-CN" dirty="0"/>
                        <a:t>0x07</a:t>
                      </a:r>
                      <a:endParaRPr lang="en-US" altLang="zh-CN" dirty="0"/>
                    </a:p>
                  </a:txBody>
                  <a:tcPr/>
                </a:tc>
              </a:tr>
              <a:tr h="540385">
                <a:tc>
                  <a:txBody>
                    <a:bodyPr/>
                    <a:lstStyle/>
                    <a:p>
                      <a:pPr>
                        <a:buNone/>
                      </a:pPr>
                      <a:r>
                        <a:rPr lang="en-US" altLang="zh-CN" dirty="0"/>
                        <a:t>0x9C</a:t>
                      </a:r>
                      <a:endParaRPr lang="en-US" altLang="zh-CN" dirty="0"/>
                    </a:p>
                  </a:txBody>
                  <a:tcPr/>
                </a:tc>
              </a:tr>
              <a:tr h="540385">
                <a:tc>
                  <a:txBody>
                    <a:bodyPr/>
                    <a:lstStyle/>
                    <a:p>
                      <a:pPr>
                        <a:buNone/>
                      </a:pPr>
                      <a:r>
                        <a:rPr lang="en-US" altLang="zh-CN" dirty="0"/>
                        <a:t>0x43</a:t>
                      </a:r>
                      <a:endParaRPr lang="en-US" altLang="zh-CN" dirty="0"/>
                    </a:p>
                  </a:txBody>
                  <a:tcPr/>
                </a:tc>
              </a:tr>
              <a:tr h="540385">
                <a:tc>
                  <a:txBody>
                    <a:bodyPr/>
                    <a:lstStyle/>
                    <a:p>
                      <a:pPr>
                        <a:buNone/>
                      </a:pPr>
                      <a:r>
                        <a:rPr lang="en-US" altLang="zh-CN"/>
                        <a:t>0xD1</a:t>
                      </a:r>
                      <a:endParaRPr lang="en-US" altLang="zh-CN"/>
                    </a:p>
                  </a:txBody>
                  <a:tcPr/>
                </a:tc>
              </a:tr>
              <a:tr h="540385">
                <a:tc>
                  <a:txBody>
                    <a:bodyPr/>
                    <a:lstStyle/>
                    <a:p>
                      <a:pPr>
                        <a:buNone/>
                      </a:pPr>
                      <a:r>
                        <a:rPr lang="en-US" altLang="zh-CN"/>
                        <a:t>0x86</a:t>
                      </a:r>
                      <a:endParaRPr lang="en-US" altLang="zh-CN"/>
                    </a:p>
                  </a:txBody>
                  <a:tcPr/>
                </a:tc>
              </a:tr>
              <a:tr h="540385">
                <a:tc>
                  <a:txBody>
                    <a:bodyPr/>
                    <a:lstStyle/>
                    <a:p>
                      <a:pPr>
                        <a:buNone/>
                      </a:pPr>
                      <a:r>
                        <a:rPr lang="en-US" altLang="zh-CN" dirty="0"/>
                        <a:t>0x3A</a:t>
                      </a:r>
                      <a:endParaRPr lang="en-US" altLang="zh-CN" dirty="0"/>
                    </a:p>
                  </a:txBody>
                  <a:tcPr/>
                </a:tc>
              </a:tr>
              <a:tr h="540385">
                <a:tc>
                  <a:txBody>
                    <a:bodyPr/>
                    <a:lstStyle/>
                    <a:p>
                      <a:pPr>
                        <a:buNone/>
                      </a:pPr>
                      <a:r>
                        <a:rPr lang="en-US" altLang="zh-CN" dirty="0"/>
                        <a:t>0xC2</a:t>
                      </a:r>
                      <a:endParaRPr lang="en-US" altLang="zh-CN" dirty="0"/>
                    </a:p>
                  </a:txBody>
                  <a:tcPr/>
                </a:tc>
              </a:tr>
            </a:tbl>
          </a:graphicData>
        </a:graphic>
      </p:graphicFrame>
      <p:graphicFrame>
        <p:nvGraphicFramePr>
          <p:cNvPr id="13" name="表格 12"/>
          <p:cNvGraphicFramePr/>
          <p:nvPr/>
        </p:nvGraphicFramePr>
        <p:xfrm>
          <a:off x="8304530" y="1960880"/>
          <a:ext cx="2733040" cy="381000"/>
        </p:xfrm>
        <a:graphic>
          <a:graphicData uri="http://schemas.openxmlformats.org/drawingml/2006/table">
            <a:tbl>
              <a:tblPr firstRow="1" bandRow="1">
                <a:tableStyleId>{5C22544A-7EE6-4342-B048-85BDC9FD1C3A}</a:tableStyleId>
              </a:tblPr>
              <a:tblGrid>
                <a:gridCol w="1366520"/>
                <a:gridCol w="1366520"/>
              </a:tblGrid>
              <a:tr h="381000">
                <a:tc>
                  <a:txBody>
                    <a:bodyPr/>
                    <a:lstStyle/>
                    <a:p>
                      <a:pPr>
                        <a:buNone/>
                      </a:pPr>
                      <a:r>
                        <a:rPr lang="en-US" altLang="zh-CN" dirty="0"/>
                        <a:t>No</a:t>
                      </a:r>
                      <a:endParaRPr lang="en-US" altLang="zh-CN" dirty="0"/>
                    </a:p>
                  </a:txBody>
                  <a:tcPr/>
                </a:tc>
                <a:tc>
                  <a:txBody>
                    <a:bodyPr/>
                    <a:lstStyle/>
                    <a:p>
                      <a:pPr>
                        <a:buNone/>
                      </a:pPr>
                      <a:r>
                        <a:rPr lang="en-US" altLang="zh-CN" dirty="0"/>
                        <a:t>ID</a:t>
                      </a:r>
                      <a:endParaRPr lang="en-US" altLang="zh-CN" dirty="0"/>
                    </a:p>
                  </a:txBody>
                  <a:tcPr/>
                </a:tc>
              </a:tr>
            </a:tbl>
          </a:graphicData>
        </a:graphic>
      </p:graphicFrame>
      <p:sp>
        <p:nvSpPr>
          <p:cNvPr id="14" name="文本框 13"/>
          <p:cNvSpPr txBox="1"/>
          <p:nvPr/>
        </p:nvSpPr>
        <p:spPr>
          <a:xfrm>
            <a:off x="3171825" y="1828800"/>
            <a:ext cx="414020" cy="645160"/>
          </a:xfrm>
          <a:prstGeom prst="rect">
            <a:avLst/>
          </a:prstGeom>
          <a:noFill/>
        </p:spPr>
        <p:txBody>
          <a:bodyPr wrap="none" rtlCol="0">
            <a:spAutoFit/>
          </a:bodyPr>
          <a:lstStyle/>
          <a:p>
            <a:r>
              <a:rPr lang="en-US" altLang="zh-CN" dirty="0"/>
              <a:t>29</a:t>
            </a:r>
            <a:endParaRPr lang="en-US" altLang="zh-CN" dirty="0"/>
          </a:p>
          <a:p>
            <a:endParaRPr lang="en-US" altLang="zh-CN" dirty="0"/>
          </a:p>
        </p:txBody>
      </p:sp>
      <p:sp>
        <p:nvSpPr>
          <p:cNvPr id="15" name="文本框 14"/>
          <p:cNvSpPr txBox="1"/>
          <p:nvPr/>
        </p:nvSpPr>
        <p:spPr>
          <a:xfrm>
            <a:off x="2094865" y="3244850"/>
            <a:ext cx="414020" cy="368300"/>
          </a:xfrm>
          <a:prstGeom prst="rect">
            <a:avLst/>
          </a:prstGeom>
          <a:noFill/>
        </p:spPr>
        <p:txBody>
          <a:bodyPr wrap="none" rtlCol="0">
            <a:spAutoFit/>
          </a:bodyPr>
          <a:lstStyle/>
          <a:p>
            <a:r>
              <a:rPr lang="en-US" altLang="zh-CN" dirty="0"/>
              <a:t>22</a:t>
            </a:r>
            <a:endParaRPr lang="en-US" altLang="zh-CN" dirty="0"/>
          </a:p>
        </p:txBody>
      </p:sp>
      <p:sp>
        <p:nvSpPr>
          <p:cNvPr id="16" name="文本框 15"/>
          <p:cNvSpPr txBox="1"/>
          <p:nvPr/>
        </p:nvSpPr>
        <p:spPr>
          <a:xfrm>
            <a:off x="1416685" y="4714240"/>
            <a:ext cx="414020" cy="368300"/>
          </a:xfrm>
          <a:prstGeom prst="rect">
            <a:avLst/>
          </a:prstGeom>
          <a:noFill/>
        </p:spPr>
        <p:txBody>
          <a:bodyPr wrap="none" rtlCol="0">
            <a:spAutoFit/>
          </a:bodyPr>
          <a:lstStyle/>
          <a:p>
            <a:r>
              <a:rPr lang="en-US" altLang="zh-CN"/>
              <a:t>17</a:t>
            </a:r>
            <a:endParaRPr lang="en-US" altLang="zh-CN"/>
          </a:p>
        </p:txBody>
      </p:sp>
      <p:sp>
        <p:nvSpPr>
          <p:cNvPr id="17" name="文本框 16"/>
          <p:cNvSpPr txBox="1"/>
          <p:nvPr/>
        </p:nvSpPr>
        <p:spPr>
          <a:xfrm>
            <a:off x="2561590" y="4714240"/>
            <a:ext cx="414020" cy="368300"/>
          </a:xfrm>
          <a:prstGeom prst="rect">
            <a:avLst/>
          </a:prstGeom>
          <a:noFill/>
        </p:spPr>
        <p:txBody>
          <a:bodyPr wrap="none" rtlCol="0">
            <a:spAutoFit/>
          </a:bodyPr>
          <a:lstStyle/>
          <a:p>
            <a:r>
              <a:rPr lang="en-US" altLang="zh-CN" dirty="0"/>
              <a:t>26</a:t>
            </a:r>
            <a:endParaRPr lang="en-US" altLang="zh-CN" dirty="0"/>
          </a:p>
        </p:txBody>
      </p:sp>
      <p:sp>
        <p:nvSpPr>
          <p:cNvPr id="18" name="文本框 17"/>
          <p:cNvSpPr txBox="1"/>
          <p:nvPr/>
        </p:nvSpPr>
        <p:spPr>
          <a:xfrm>
            <a:off x="4551680" y="3244850"/>
            <a:ext cx="414020" cy="368300"/>
          </a:xfrm>
          <a:prstGeom prst="rect">
            <a:avLst/>
          </a:prstGeom>
          <a:noFill/>
        </p:spPr>
        <p:txBody>
          <a:bodyPr wrap="none" rtlCol="0">
            <a:spAutoFit/>
          </a:bodyPr>
          <a:lstStyle/>
          <a:p>
            <a:r>
              <a:rPr lang="en-US" altLang="zh-CN" dirty="0"/>
              <a:t>32</a:t>
            </a:r>
            <a:endParaRPr lang="en-US" altLang="zh-CN" dirty="0"/>
          </a:p>
        </p:txBody>
      </p:sp>
      <p:sp>
        <p:nvSpPr>
          <p:cNvPr id="19" name="文本框 18"/>
          <p:cNvSpPr txBox="1"/>
          <p:nvPr/>
        </p:nvSpPr>
        <p:spPr>
          <a:xfrm>
            <a:off x="3940810" y="4714240"/>
            <a:ext cx="414020" cy="368300"/>
          </a:xfrm>
          <a:prstGeom prst="rect">
            <a:avLst/>
          </a:prstGeom>
          <a:noFill/>
        </p:spPr>
        <p:txBody>
          <a:bodyPr wrap="none" rtlCol="0">
            <a:spAutoFit/>
          </a:bodyPr>
          <a:lstStyle/>
          <a:p>
            <a:r>
              <a:rPr lang="en-US" altLang="zh-CN" dirty="0"/>
              <a:t>30</a:t>
            </a:r>
            <a:endParaRPr lang="en-US" altLang="zh-CN" dirty="0"/>
          </a:p>
        </p:txBody>
      </p:sp>
      <p:sp>
        <p:nvSpPr>
          <p:cNvPr id="20" name="文本框 19"/>
          <p:cNvSpPr txBox="1"/>
          <p:nvPr/>
        </p:nvSpPr>
        <p:spPr>
          <a:xfrm>
            <a:off x="5401945" y="4714240"/>
            <a:ext cx="414020" cy="368300"/>
          </a:xfrm>
          <a:prstGeom prst="rect">
            <a:avLst/>
          </a:prstGeom>
          <a:noFill/>
        </p:spPr>
        <p:txBody>
          <a:bodyPr wrap="none" rtlCol="0">
            <a:spAutoFit/>
          </a:bodyPr>
          <a:lstStyle/>
          <a:p>
            <a:r>
              <a:rPr lang="en-US" altLang="zh-CN"/>
              <a:t>35</a:t>
            </a:r>
            <a:endParaRPr lang="en-US" altLang="zh-CN"/>
          </a:p>
        </p:txBody>
      </p:sp>
      <p:cxnSp>
        <p:nvCxnSpPr>
          <p:cNvPr id="21" name="直接连接符 20"/>
          <p:cNvCxnSpPr>
            <a:stCxn id="14" idx="1"/>
            <a:endCxn id="5" idx="0"/>
          </p:cNvCxnSpPr>
          <p:nvPr/>
        </p:nvCxnSpPr>
        <p:spPr>
          <a:xfrm flipH="1">
            <a:off x="2302510" y="2151380"/>
            <a:ext cx="869315" cy="9721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14" idx="3"/>
            <a:endCxn id="6" idx="1"/>
          </p:cNvCxnSpPr>
          <p:nvPr/>
        </p:nvCxnSpPr>
        <p:spPr>
          <a:xfrm>
            <a:off x="3585845" y="2151380"/>
            <a:ext cx="956945" cy="1054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a:endCxn id="10" idx="0"/>
          </p:cNvCxnSpPr>
          <p:nvPr/>
        </p:nvCxnSpPr>
        <p:spPr>
          <a:xfrm>
            <a:off x="4990465" y="3624580"/>
            <a:ext cx="619125" cy="994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a:endCxn id="8" idx="0"/>
          </p:cNvCxnSpPr>
          <p:nvPr/>
        </p:nvCxnSpPr>
        <p:spPr>
          <a:xfrm>
            <a:off x="2463165" y="3624580"/>
            <a:ext cx="305435" cy="994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a:endCxn id="7" idx="0"/>
          </p:cNvCxnSpPr>
          <p:nvPr/>
        </p:nvCxnSpPr>
        <p:spPr>
          <a:xfrm flipH="1">
            <a:off x="1624330" y="3646805"/>
            <a:ext cx="470535" cy="9721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4192270" y="3646805"/>
            <a:ext cx="470535" cy="9721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4" idx="6"/>
          </p:cNvCxnSpPr>
          <p:nvPr/>
        </p:nvCxnSpPr>
        <p:spPr>
          <a:xfrm>
            <a:off x="3683635" y="1969770"/>
            <a:ext cx="3674110" cy="6178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5" idx="4"/>
          </p:cNvCxnSpPr>
          <p:nvPr/>
        </p:nvCxnSpPr>
        <p:spPr>
          <a:xfrm>
            <a:off x="2302510" y="3682365"/>
            <a:ext cx="5046345" cy="425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曲线连接符 29"/>
          <p:cNvCxnSpPr>
            <a:stCxn id="6" idx="6"/>
          </p:cNvCxnSpPr>
          <p:nvPr/>
        </p:nvCxnSpPr>
        <p:spPr>
          <a:xfrm>
            <a:off x="5063490" y="3402965"/>
            <a:ext cx="2294890" cy="1388745"/>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1650365" y="5177790"/>
            <a:ext cx="5707380" cy="6553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曲线连接符 31"/>
          <p:cNvCxnSpPr/>
          <p:nvPr/>
        </p:nvCxnSpPr>
        <p:spPr>
          <a:xfrm flipV="1">
            <a:off x="2922905" y="3156585"/>
            <a:ext cx="4470400" cy="1609090"/>
          </a:xfrm>
          <a:prstGeom prst="curvedConnector3">
            <a:avLst>
              <a:gd name="adj1" fmla="val 50014"/>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曲线连接符 33"/>
          <p:cNvCxnSpPr>
            <a:stCxn id="9" idx="4"/>
          </p:cNvCxnSpPr>
          <p:nvPr/>
        </p:nvCxnSpPr>
        <p:spPr>
          <a:xfrm rot="5400000" flipV="1">
            <a:off x="5701030" y="3625215"/>
            <a:ext cx="113030" cy="321818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曲线连接符 34"/>
          <p:cNvCxnSpPr>
            <a:stCxn id="10" idx="6"/>
            <a:endCxn id="12" idx="1"/>
          </p:cNvCxnSpPr>
          <p:nvPr/>
        </p:nvCxnSpPr>
        <p:spPr>
          <a:xfrm flipV="1">
            <a:off x="5914390" y="4233545"/>
            <a:ext cx="1452880" cy="664845"/>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36" name="标题 35"/>
          <p:cNvSpPr>
            <a:spLocks noGrp="1"/>
          </p:cNvSpPr>
          <p:nvPr>
            <p:ph type="title"/>
          </p:nvPr>
        </p:nvSpPr>
        <p:spPr>
          <a:xfrm>
            <a:off x="838200" y="304800"/>
            <a:ext cx="10515600" cy="1325563"/>
          </a:xfrm>
        </p:spPr>
        <p:txBody>
          <a:bodyPr/>
          <a:lstStyle/>
          <a:p>
            <a:r>
              <a:rPr lang="zh-CN" altLang="en-US" dirty="0"/>
              <a:t>二叉树索引</a:t>
            </a:r>
            <a:endParaRPr lang="zh-CN" altLang="en-US" dirty="0"/>
          </a:p>
        </p:txBody>
      </p:sp>
      <p:sp>
        <p:nvSpPr>
          <p:cNvPr id="2" name="文本框 1"/>
          <p:cNvSpPr txBox="1"/>
          <p:nvPr/>
        </p:nvSpPr>
        <p:spPr>
          <a:xfrm>
            <a:off x="241935" y="1723390"/>
            <a:ext cx="2319655" cy="368300"/>
          </a:xfrm>
          <a:prstGeom prst="rect">
            <a:avLst/>
          </a:prstGeom>
          <a:noFill/>
        </p:spPr>
        <p:txBody>
          <a:bodyPr wrap="square" rtlCol="0">
            <a:spAutoFit/>
          </a:bodyPr>
          <a:p>
            <a:r>
              <a:rPr lang="en-US" altLang="zh-CN"/>
              <a:t>O(logN) --&gt; </a:t>
            </a:r>
            <a:r>
              <a:rPr lang="zh-CN" altLang="en-US">
                <a:solidFill>
                  <a:srgbClr val="FF0000"/>
                </a:solidFill>
              </a:rPr>
              <a:t>二分查找</a:t>
            </a:r>
            <a:endParaRPr lang="zh-CN" altLang="en-US">
              <a:solidFill>
                <a:srgbClr val="FF0000"/>
              </a:solidFill>
            </a:endParaRPr>
          </a:p>
        </p:txBody>
      </p:sp>
      <p:sp>
        <p:nvSpPr>
          <p:cNvPr id="3" name="文本框 2"/>
          <p:cNvSpPr txBox="1"/>
          <p:nvPr/>
        </p:nvSpPr>
        <p:spPr>
          <a:xfrm>
            <a:off x="4314825" y="267970"/>
            <a:ext cx="6181090" cy="1198880"/>
          </a:xfrm>
          <a:prstGeom prst="rect">
            <a:avLst/>
          </a:prstGeom>
          <a:noFill/>
        </p:spPr>
        <p:txBody>
          <a:bodyPr wrap="square" rtlCol="0">
            <a:spAutoFit/>
          </a:bodyPr>
          <a:p>
            <a:r>
              <a:rPr lang="zh-CN" altLang="en-US"/>
              <a:t>问题：</a:t>
            </a:r>
            <a:r>
              <a:rPr lang="en-US" altLang="zh-CN"/>
              <a:t> </a:t>
            </a:r>
            <a:r>
              <a:rPr lang="zh-CN" altLang="en-US"/>
              <a:t>因为二叉树的高度是比较大的，那么理论上来说，由于</a:t>
            </a:r>
            <a:r>
              <a:rPr lang="zh-CN" altLang="en-US">
                <a:solidFill>
                  <a:srgbClr val="FF0000"/>
                </a:solidFill>
              </a:rPr>
              <a:t>节点的存储不是连续存储</a:t>
            </a:r>
            <a:r>
              <a:rPr lang="zh-CN" altLang="en-US"/>
              <a:t>的，因此</a:t>
            </a:r>
            <a:r>
              <a:rPr lang="zh-CN" altLang="en-US">
                <a:solidFill>
                  <a:srgbClr val="FF0000"/>
                </a:solidFill>
              </a:rPr>
              <a:t>每访问一个节点</a:t>
            </a:r>
            <a:r>
              <a:rPr lang="zh-CN" altLang="en-US"/>
              <a:t>，就相当于一次</a:t>
            </a:r>
            <a:r>
              <a:rPr lang="zh-CN" altLang="en-US">
                <a:solidFill>
                  <a:srgbClr val="FF0000"/>
                </a:solidFill>
              </a:rPr>
              <a:t>磁盘</a:t>
            </a:r>
            <a:r>
              <a:rPr lang="en-US" altLang="zh-CN">
                <a:solidFill>
                  <a:srgbClr val="FF0000"/>
                </a:solidFill>
              </a:rPr>
              <a:t>IO</a:t>
            </a:r>
            <a:r>
              <a:rPr lang="zh-CN" altLang="en-US"/>
              <a:t>操作，</a:t>
            </a:r>
            <a:r>
              <a:rPr lang="en-US" altLang="zh-CN"/>
              <a:t> </a:t>
            </a:r>
            <a:r>
              <a:rPr lang="zh-CN" altLang="en-US"/>
              <a:t>举例</a:t>
            </a:r>
            <a:r>
              <a:rPr lang="en-US" altLang="zh-CN"/>
              <a:t>1000</a:t>
            </a:r>
            <a:r>
              <a:rPr lang="zh-CN" altLang="en-US"/>
              <a:t>个数据，树的层高是</a:t>
            </a:r>
            <a:r>
              <a:rPr lang="en-US" altLang="zh-CN"/>
              <a:t>10</a:t>
            </a:r>
            <a:r>
              <a:rPr lang="zh-CN" altLang="en-US"/>
              <a:t>，就需要</a:t>
            </a:r>
            <a:r>
              <a:rPr lang="en-US" altLang="zh-CN">
                <a:solidFill>
                  <a:srgbClr val="FF0000"/>
                </a:solidFill>
              </a:rPr>
              <a:t>10</a:t>
            </a:r>
            <a:r>
              <a:rPr lang="zh-CN" altLang="en-US">
                <a:solidFill>
                  <a:srgbClr val="FF0000"/>
                </a:solidFill>
              </a:rPr>
              <a:t>次</a:t>
            </a:r>
            <a:r>
              <a:rPr lang="en-US" altLang="zh-CN">
                <a:solidFill>
                  <a:srgbClr val="FF0000"/>
                </a:solidFill>
              </a:rPr>
              <a:t>IO</a:t>
            </a:r>
            <a:r>
              <a:rPr lang="zh-CN" altLang="en-US">
                <a:solidFill>
                  <a:srgbClr val="FF0000"/>
                </a:solidFill>
              </a:rPr>
              <a:t>操作，</a:t>
            </a:r>
            <a:r>
              <a:rPr lang="en-US" altLang="zh-CN">
                <a:solidFill>
                  <a:srgbClr val="FF0000"/>
                </a:solidFill>
              </a:rPr>
              <a:t> </a:t>
            </a:r>
            <a:r>
              <a:rPr lang="zh-CN" altLang="en-US">
                <a:solidFill>
                  <a:srgbClr val="FF0000"/>
                </a:solidFill>
              </a:rPr>
              <a:t>这样磁盘</a:t>
            </a:r>
            <a:r>
              <a:rPr lang="en-US" altLang="zh-CN">
                <a:solidFill>
                  <a:srgbClr val="FF0000"/>
                </a:solidFill>
              </a:rPr>
              <a:t>IO</a:t>
            </a:r>
            <a:r>
              <a:rPr lang="zh-CN" altLang="en-US">
                <a:solidFill>
                  <a:srgbClr val="FF0000"/>
                </a:solidFill>
              </a:rPr>
              <a:t>的次数也太多了</a:t>
            </a:r>
            <a:endParaRPr lang="zh-CN" altLang="en-US">
              <a:solidFill>
                <a:srgbClr val="FF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AVL</a:t>
            </a:r>
            <a:r>
              <a:rPr lang="zh-CN" altLang="en-US"/>
              <a:t>树</a:t>
            </a:r>
            <a:r>
              <a:rPr lang="en-US" altLang="zh-CN"/>
              <a:t>   </a:t>
            </a:r>
            <a:r>
              <a:rPr lang="zh-CN" altLang="en-US"/>
              <a:t>红黑树</a:t>
            </a:r>
            <a:endParaRPr lang="zh-CN" altLang="en-US"/>
          </a:p>
        </p:txBody>
      </p:sp>
      <p:sp>
        <p:nvSpPr>
          <p:cNvPr id="3" name="文本框 2"/>
          <p:cNvSpPr txBox="1"/>
          <p:nvPr/>
        </p:nvSpPr>
        <p:spPr>
          <a:xfrm>
            <a:off x="1383665" y="2065655"/>
            <a:ext cx="5652770" cy="1198880"/>
          </a:xfrm>
          <a:prstGeom prst="rect">
            <a:avLst/>
          </a:prstGeom>
          <a:noFill/>
        </p:spPr>
        <p:txBody>
          <a:bodyPr wrap="square" rtlCol="0">
            <a:spAutoFit/>
          </a:bodyPr>
          <a:p>
            <a:r>
              <a:rPr lang="zh-CN" altLang="en-US"/>
              <a:t>因为</a:t>
            </a:r>
            <a:r>
              <a:rPr lang="en-US" altLang="zh-CN"/>
              <a:t>AVL</a:t>
            </a:r>
            <a:r>
              <a:rPr lang="zh-CN" altLang="en-US"/>
              <a:t>（</a:t>
            </a:r>
            <a:r>
              <a:rPr lang="en-US" altLang="zh-CN"/>
              <a:t>RBtree</a:t>
            </a:r>
            <a:r>
              <a:rPr lang="zh-CN" altLang="en-US"/>
              <a:t>）的</a:t>
            </a:r>
            <a:r>
              <a:rPr lang="zh-CN" altLang="en-US">
                <a:solidFill>
                  <a:srgbClr val="FF0000"/>
                </a:solidFill>
              </a:rPr>
              <a:t>高度</a:t>
            </a:r>
            <a:r>
              <a:rPr lang="zh-CN" altLang="en-US"/>
              <a:t>是比较大的，那么理论上来说，由于</a:t>
            </a:r>
            <a:r>
              <a:rPr lang="zh-CN" altLang="en-US">
                <a:solidFill>
                  <a:srgbClr val="FF0000"/>
                </a:solidFill>
              </a:rPr>
              <a:t>节点的存储不是连续存储</a:t>
            </a:r>
            <a:r>
              <a:rPr lang="zh-CN" altLang="en-US"/>
              <a:t>的，因此</a:t>
            </a:r>
            <a:r>
              <a:rPr lang="zh-CN" altLang="en-US">
                <a:solidFill>
                  <a:srgbClr val="FF0000"/>
                </a:solidFill>
              </a:rPr>
              <a:t>每访问一个节点</a:t>
            </a:r>
            <a:r>
              <a:rPr lang="zh-CN" altLang="en-US"/>
              <a:t>，就相当于一次</a:t>
            </a:r>
            <a:r>
              <a:rPr lang="zh-CN" altLang="en-US">
                <a:solidFill>
                  <a:srgbClr val="FF0000"/>
                </a:solidFill>
              </a:rPr>
              <a:t>磁盘</a:t>
            </a:r>
            <a:r>
              <a:rPr lang="en-US" altLang="zh-CN">
                <a:solidFill>
                  <a:srgbClr val="FF0000"/>
                </a:solidFill>
              </a:rPr>
              <a:t>IO</a:t>
            </a:r>
            <a:r>
              <a:rPr lang="zh-CN" altLang="en-US"/>
              <a:t>操作，</a:t>
            </a:r>
            <a:r>
              <a:rPr lang="en-US" altLang="zh-CN"/>
              <a:t> </a:t>
            </a:r>
            <a:r>
              <a:rPr lang="zh-CN" altLang="en-US"/>
              <a:t>举例</a:t>
            </a:r>
            <a:r>
              <a:rPr lang="en-US" altLang="zh-CN"/>
              <a:t>1000</a:t>
            </a:r>
            <a:r>
              <a:rPr lang="zh-CN" altLang="en-US"/>
              <a:t>个数据，树的层高是</a:t>
            </a:r>
            <a:r>
              <a:rPr lang="en-US" altLang="zh-CN"/>
              <a:t>10</a:t>
            </a:r>
            <a:r>
              <a:rPr lang="zh-CN" altLang="en-US"/>
              <a:t>，就需要</a:t>
            </a:r>
            <a:r>
              <a:rPr lang="en-US" altLang="zh-CN">
                <a:solidFill>
                  <a:srgbClr val="FF0000"/>
                </a:solidFill>
              </a:rPr>
              <a:t>10</a:t>
            </a:r>
            <a:r>
              <a:rPr lang="zh-CN" altLang="en-US">
                <a:solidFill>
                  <a:srgbClr val="FF0000"/>
                </a:solidFill>
              </a:rPr>
              <a:t>次</a:t>
            </a:r>
            <a:r>
              <a:rPr lang="en-US" altLang="zh-CN">
                <a:solidFill>
                  <a:srgbClr val="FF0000"/>
                </a:solidFill>
              </a:rPr>
              <a:t>IO</a:t>
            </a:r>
            <a:r>
              <a:rPr lang="zh-CN" altLang="en-US">
                <a:solidFill>
                  <a:srgbClr val="FF0000"/>
                </a:solidFill>
              </a:rPr>
              <a:t>操作</a:t>
            </a:r>
            <a:endParaRPr lang="zh-CN" altLang="en-US">
              <a:solidFill>
                <a:srgbClr val="FF0000"/>
              </a:solidFill>
            </a:endParaRPr>
          </a:p>
        </p:txBody>
      </p:sp>
      <p:sp>
        <p:nvSpPr>
          <p:cNvPr id="4" name="文本框 3"/>
          <p:cNvSpPr txBox="1"/>
          <p:nvPr/>
        </p:nvSpPr>
        <p:spPr>
          <a:xfrm>
            <a:off x="1383665" y="3756660"/>
            <a:ext cx="5652770" cy="368300"/>
          </a:xfrm>
          <a:prstGeom prst="rect">
            <a:avLst/>
          </a:prstGeom>
          <a:noFill/>
        </p:spPr>
        <p:txBody>
          <a:bodyPr wrap="square" rtlCol="0">
            <a:spAutoFit/>
          </a:bodyPr>
          <a:p>
            <a:r>
              <a:rPr lang="zh-CN" altLang="en-US"/>
              <a:t>磁盘</a:t>
            </a:r>
            <a:r>
              <a:rPr lang="en-US" altLang="zh-CN"/>
              <a:t>IO</a:t>
            </a:r>
            <a:r>
              <a:rPr lang="zh-CN" altLang="en-US"/>
              <a:t>次数太多了，依然不适合作为</a:t>
            </a:r>
            <a:r>
              <a:rPr lang="zh-CN" altLang="en-US">
                <a:solidFill>
                  <a:srgbClr val="FF0000"/>
                </a:solidFill>
              </a:rPr>
              <a:t>数据库的索引</a:t>
            </a:r>
            <a:endParaRPr lang="zh-CN" altLang="en-US">
              <a:solidFill>
                <a:srgbClr val="FF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B</a:t>
            </a:r>
            <a:r>
              <a:rPr lang="zh-CN" altLang="en-US"/>
              <a:t>树</a:t>
            </a:r>
            <a:endParaRPr lang="zh-CN" altLang="en-US"/>
          </a:p>
        </p:txBody>
      </p:sp>
      <p:pic>
        <p:nvPicPr>
          <p:cNvPr id="4" name="内容占位符 3"/>
          <p:cNvPicPr>
            <a:picLocks noChangeAspect="1"/>
          </p:cNvPicPr>
          <p:nvPr>
            <p:ph idx="1"/>
          </p:nvPr>
        </p:nvPicPr>
        <p:blipFill>
          <a:blip r:embed="rId1"/>
          <a:stretch>
            <a:fillRect/>
          </a:stretch>
        </p:blipFill>
        <p:spPr>
          <a:xfrm>
            <a:off x="931545" y="1873885"/>
            <a:ext cx="10329545" cy="3476625"/>
          </a:xfrm>
          <a:prstGeom prst="rect">
            <a:avLst/>
          </a:prstGeom>
        </p:spPr>
      </p:pic>
      <mc:AlternateContent xmlns:mc="http://schemas.openxmlformats.org/markup-compatibility/2006" xmlns:p14="http://schemas.microsoft.com/office/powerpoint/2010/main">
        <mc:Choice Requires="p14">
          <p:contentPart r:id="rId2" p14:bwMode="auto">
            <p14:nvContentPartPr>
              <p14:cNvPr id="3" name="墨迹 2"/>
              <p14:cNvContentPartPr/>
              <p14:nvPr/>
            </p14:nvContentPartPr>
            <p14:xfrm>
              <a:off x="3114040" y="4234180"/>
              <a:ext cx="1052830" cy="60325"/>
            </p14:xfrm>
          </p:contentPart>
        </mc:Choice>
        <mc:Fallback xmlns="">
          <p:pic>
            <p:nvPicPr>
              <p:cNvPr id="3" name="墨迹 2"/>
            </p:nvPicPr>
            <p:blipFill>
              <a:blip r:embed="rId3"/>
            </p:blipFill>
            <p:spPr>
              <a:xfrm>
                <a:off x="3114040" y="4234180"/>
                <a:ext cx="1052830" cy="6032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5" name="墨迹 4"/>
              <p14:cNvContentPartPr/>
              <p14:nvPr/>
            </p14:nvContentPartPr>
            <p14:xfrm>
              <a:off x="4621530" y="4234180"/>
              <a:ext cx="1069975" cy="34925"/>
            </p14:xfrm>
          </p:contentPart>
        </mc:Choice>
        <mc:Fallback xmlns="">
          <p:pic>
            <p:nvPicPr>
              <p:cNvPr id="5" name="墨迹 4"/>
            </p:nvPicPr>
            <p:blipFill>
              <a:blip r:embed="rId5"/>
            </p:blipFill>
            <p:spPr>
              <a:xfrm>
                <a:off x="4621530" y="4234180"/>
                <a:ext cx="1069975" cy="3492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6" name="墨迹 5"/>
              <p14:cNvContentPartPr/>
              <p14:nvPr/>
            </p14:nvContentPartPr>
            <p14:xfrm>
              <a:off x="1870075" y="4719955"/>
              <a:ext cx="2058035" cy="73025"/>
            </p14:xfrm>
          </p:contentPart>
        </mc:Choice>
        <mc:Fallback xmlns="">
          <p:pic>
            <p:nvPicPr>
              <p:cNvPr id="6" name="墨迹 5"/>
            </p:nvPicPr>
            <p:blipFill>
              <a:blip r:embed="rId7"/>
            </p:blipFill>
            <p:spPr>
              <a:xfrm>
                <a:off x="1870075" y="4719955"/>
                <a:ext cx="2058035" cy="73025"/>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7" name="墨迹 6"/>
              <p14:cNvContentPartPr/>
              <p14:nvPr/>
            </p14:nvContentPartPr>
            <p14:xfrm>
              <a:off x="4715510" y="4843780"/>
              <a:ext cx="528955" cy="379730"/>
            </p14:xfrm>
          </p:contentPart>
        </mc:Choice>
        <mc:Fallback xmlns="">
          <p:pic>
            <p:nvPicPr>
              <p:cNvPr id="7" name="墨迹 6"/>
            </p:nvPicPr>
            <p:blipFill>
              <a:blip r:embed="rId9"/>
            </p:blipFill>
            <p:spPr>
              <a:xfrm>
                <a:off x="4715510" y="4843780"/>
                <a:ext cx="528955" cy="379730"/>
              </a:xfrm>
              <a:prstGeom prst="rect"/>
            </p:spPr>
          </p:pic>
        </mc:Fallback>
      </mc:AlternateContent>
    </p:spTree>
    <p:custDataLst>
      <p:tags r:id="rId10"/>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B</a:t>
            </a:r>
            <a:r>
              <a:rPr lang="zh-CN" altLang="en-US"/>
              <a:t>树</a:t>
            </a:r>
            <a:endParaRPr lang="zh-CN" altLang="en-US"/>
          </a:p>
        </p:txBody>
      </p:sp>
      <p:pic>
        <p:nvPicPr>
          <p:cNvPr id="4" name="内容占位符 3"/>
          <p:cNvPicPr>
            <a:picLocks noChangeAspect="1"/>
          </p:cNvPicPr>
          <p:nvPr>
            <p:ph idx="1"/>
          </p:nvPr>
        </p:nvPicPr>
        <p:blipFill>
          <a:blip r:embed="rId1"/>
          <a:stretch>
            <a:fillRect/>
          </a:stretch>
        </p:blipFill>
        <p:spPr>
          <a:xfrm>
            <a:off x="1710690" y="875030"/>
            <a:ext cx="9657715" cy="5262880"/>
          </a:xfrm>
          <a:prstGeom prst="rect">
            <a:avLst/>
          </a:prstGeom>
        </p:spPr>
      </p:pic>
      <p:sp>
        <p:nvSpPr>
          <p:cNvPr id="5" name="文本框 4"/>
          <p:cNvSpPr txBox="1"/>
          <p:nvPr/>
        </p:nvSpPr>
        <p:spPr>
          <a:xfrm>
            <a:off x="2316480" y="425450"/>
            <a:ext cx="2632710" cy="368300"/>
          </a:xfrm>
          <a:prstGeom prst="rect">
            <a:avLst/>
          </a:prstGeom>
          <a:noFill/>
        </p:spPr>
        <p:txBody>
          <a:bodyPr wrap="square" rtlCol="0">
            <a:spAutoFit/>
          </a:bodyPr>
          <a:p>
            <a:r>
              <a:rPr lang="en-US" altLang="zh-CN">
                <a:solidFill>
                  <a:srgbClr val="FF0000"/>
                </a:solidFill>
              </a:rPr>
              <a:t>(id, name, age)</a:t>
            </a:r>
            <a:endParaRPr lang="en-US" altLang="zh-CN">
              <a:solidFill>
                <a:srgbClr val="FF0000"/>
              </a:solidFill>
            </a:endParaRPr>
          </a:p>
        </p:txBody>
      </p:sp>
      <p:sp>
        <p:nvSpPr>
          <p:cNvPr id="3" name="文本框 2"/>
          <p:cNvSpPr txBox="1"/>
          <p:nvPr/>
        </p:nvSpPr>
        <p:spPr>
          <a:xfrm>
            <a:off x="365760" y="1381760"/>
            <a:ext cx="4169410" cy="368300"/>
          </a:xfrm>
          <a:prstGeom prst="rect">
            <a:avLst/>
          </a:prstGeom>
          <a:noFill/>
        </p:spPr>
        <p:txBody>
          <a:bodyPr wrap="square" rtlCol="0">
            <a:spAutoFit/>
          </a:bodyPr>
          <a:p>
            <a:r>
              <a:rPr lang="en-US" altLang="zh-CN"/>
              <a:t>1000 * 1000 = </a:t>
            </a:r>
            <a:r>
              <a:rPr lang="en-US" altLang="zh-CN">
                <a:solidFill>
                  <a:srgbClr val="FF0000"/>
                </a:solidFill>
              </a:rPr>
              <a:t>1000000   1</a:t>
            </a:r>
            <a:r>
              <a:rPr lang="zh-CN" altLang="en-US">
                <a:solidFill>
                  <a:srgbClr val="FF0000"/>
                </a:solidFill>
              </a:rPr>
              <a:t>百万条</a:t>
            </a:r>
            <a:endParaRPr lang="zh-CN" altLang="en-US">
              <a:solidFill>
                <a:srgbClr val="FF0000"/>
              </a:solidFill>
            </a:endParaRPr>
          </a:p>
        </p:txBody>
      </p:sp>
      <p:sp>
        <p:nvSpPr>
          <p:cNvPr id="6" name="文本框 5"/>
          <p:cNvSpPr txBox="1"/>
          <p:nvPr/>
        </p:nvSpPr>
        <p:spPr>
          <a:xfrm>
            <a:off x="295910" y="1992630"/>
            <a:ext cx="4450080" cy="368300"/>
          </a:xfrm>
          <a:prstGeom prst="rect">
            <a:avLst/>
          </a:prstGeom>
          <a:noFill/>
        </p:spPr>
        <p:txBody>
          <a:bodyPr wrap="square" rtlCol="0">
            <a:spAutoFit/>
          </a:bodyPr>
          <a:p>
            <a:r>
              <a:rPr lang="en-US" altLang="zh-CN"/>
              <a:t>1000 * 1000 * 1000 = 10^9   10</a:t>
            </a:r>
            <a:r>
              <a:rPr lang="zh-CN" altLang="en-US"/>
              <a:t>亿条</a:t>
            </a:r>
            <a:endParaRPr lang="zh-CN" altLang="en-US"/>
          </a:p>
        </p:txBody>
      </p:sp>
      <p:sp>
        <p:nvSpPr>
          <p:cNvPr id="7" name="文本框 6"/>
          <p:cNvSpPr txBox="1"/>
          <p:nvPr/>
        </p:nvSpPr>
        <p:spPr>
          <a:xfrm>
            <a:off x="2052320" y="988060"/>
            <a:ext cx="1934210" cy="368300"/>
          </a:xfrm>
          <a:prstGeom prst="rect">
            <a:avLst/>
          </a:prstGeom>
          <a:noFill/>
        </p:spPr>
        <p:txBody>
          <a:bodyPr wrap="square" rtlCol="0">
            <a:spAutoFit/>
          </a:bodyPr>
          <a:p>
            <a:r>
              <a:rPr lang="zh-CN" altLang="en-US" b="1">
                <a:solidFill>
                  <a:srgbClr val="FF0000"/>
                </a:solidFill>
              </a:rPr>
              <a:t>理论上</a:t>
            </a:r>
            <a:endParaRPr lang="zh-CN" altLang="en-US" b="1">
              <a:solidFill>
                <a:srgbClr val="FF0000"/>
              </a:solidFill>
            </a:endParaRPr>
          </a:p>
        </p:txBody>
      </p:sp>
      <p:sp>
        <p:nvSpPr>
          <p:cNvPr id="8" name="文本框 7"/>
          <p:cNvSpPr txBox="1"/>
          <p:nvPr/>
        </p:nvSpPr>
        <p:spPr>
          <a:xfrm>
            <a:off x="6116320" y="425450"/>
            <a:ext cx="2291715" cy="368300"/>
          </a:xfrm>
          <a:prstGeom prst="rect">
            <a:avLst/>
          </a:prstGeom>
          <a:noFill/>
        </p:spPr>
        <p:txBody>
          <a:bodyPr wrap="square" rtlCol="0">
            <a:spAutoFit/>
          </a:bodyPr>
          <a:p>
            <a:r>
              <a:rPr lang="en-US" altLang="zh-CN" b="1">
                <a:solidFill>
                  <a:srgbClr val="FF0000"/>
                </a:solidFill>
              </a:rPr>
              <a:t>4096B</a:t>
            </a:r>
            <a:endParaRPr lang="en-US" altLang="zh-CN" b="1">
              <a:solidFill>
                <a:srgbClr val="FF0000"/>
              </a:solidFill>
            </a:endParaRPr>
          </a:p>
        </p:txBody>
      </p:sp>
      <p:sp>
        <p:nvSpPr>
          <p:cNvPr id="9" name="文本框 8"/>
          <p:cNvSpPr txBox="1"/>
          <p:nvPr/>
        </p:nvSpPr>
        <p:spPr>
          <a:xfrm>
            <a:off x="7858125" y="425450"/>
            <a:ext cx="2862580" cy="368300"/>
          </a:xfrm>
          <a:prstGeom prst="rect">
            <a:avLst/>
          </a:prstGeom>
          <a:noFill/>
        </p:spPr>
        <p:txBody>
          <a:bodyPr wrap="square" rtlCol="0">
            <a:spAutoFit/>
          </a:bodyPr>
          <a:p>
            <a:r>
              <a:rPr lang="zh-CN" altLang="en-US"/>
              <a:t>每个块都存储完整的记录</a:t>
            </a:r>
            <a:endParaRPr lang="zh-CN" altLang="en-US"/>
          </a:p>
        </p:txBody>
      </p:sp>
    </p:spTree>
    <p:custDataLst>
      <p:tags r:id="rId2"/>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实际读取磁盘时</a:t>
            </a:r>
            <a:endParaRPr lang="zh-CN" altLang="en-US"/>
          </a:p>
        </p:txBody>
      </p:sp>
      <p:sp>
        <p:nvSpPr>
          <p:cNvPr id="4" name="文本框 3"/>
          <p:cNvSpPr txBox="1"/>
          <p:nvPr/>
        </p:nvSpPr>
        <p:spPr>
          <a:xfrm>
            <a:off x="1068070" y="1758950"/>
            <a:ext cx="6073775" cy="368300"/>
          </a:xfrm>
          <a:prstGeom prst="rect">
            <a:avLst/>
          </a:prstGeom>
          <a:noFill/>
        </p:spPr>
        <p:txBody>
          <a:bodyPr wrap="square" rtlCol="0">
            <a:spAutoFit/>
          </a:bodyPr>
          <a:p>
            <a:r>
              <a:rPr lang="zh-CN" altLang="en-US"/>
              <a:t>读取磁盘时，每次读取的最小的单位是</a:t>
            </a:r>
            <a:r>
              <a:rPr lang="zh-CN" altLang="en-US" b="1">
                <a:solidFill>
                  <a:srgbClr val="FF0000"/>
                </a:solidFill>
              </a:rPr>
              <a:t>块</a:t>
            </a:r>
            <a:r>
              <a:rPr lang="en-US" altLang="zh-CN" b="1">
                <a:solidFill>
                  <a:srgbClr val="FF0000"/>
                </a:solidFill>
              </a:rPr>
              <a:t>(</a:t>
            </a:r>
            <a:r>
              <a:rPr lang="zh-CN" altLang="en-US" b="1">
                <a:solidFill>
                  <a:srgbClr val="FF0000"/>
                </a:solidFill>
              </a:rPr>
              <a:t>页</a:t>
            </a:r>
            <a:r>
              <a:rPr lang="en-US" altLang="zh-CN" b="1">
                <a:solidFill>
                  <a:srgbClr val="FF0000"/>
                </a:solidFill>
              </a:rPr>
              <a:t>)   4K</a:t>
            </a:r>
            <a:r>
              <a:rPr lang="zh-CN" altLang="en-US" b="1">
                <a:solidFill>
                  <a:srgbClr val="FF0000"/>
                </a:solidFill>
              </a:rPr>
              <a:t>（</a:t>
            </a:r>
            <a:r>
              <a:rPr lang="en-US" altLang="zh-CN" b="1">
                <a:solidFill>
                  <a:srgbClr val="FF0000"/>
                </a:solidFill>
              </a:rPr>
              <a:t>4096</a:t>
            </a:r>
            <a:r>
              <a:rPr lang="zh-CN" altLang="en-US" b="1">
                <a:solidFill>
                  <a:srgbClr val="FF0000"/>
                </a:solidFill>
              </a:rPr>
              <a:t>）</a:t>
            </a:r>
            <a:endParaRPr lang="zh-CN" altLang="en-US" b="1">
              <a:solidFill>
                <a:srgbClr val="FF0000"/>
              </a:solidFill>
            </a:endParaRPr>
          </a:p>
        </p:txBody>
      </p:sp>
      <p:sp>
        <p:nvSpPr>
          <p:cNvPr id="5" name="文本框 4"/>
          <p:cNvSpPr txBox="1"/>
          <p:nvPr/>
        </p:nvSpPr>
        <p:spPr>
          <a:xfrm>
            <a:off x="2030730" y="2529205"/>
            <a:ext cx="4515485" cy="368300"/>
          </a:xfrm>
          <a:prstGeom prst="rect">
            <a:avLst/>
          </a:prstGeom>
          <a:noFill/>
        </p:spPr>
        <p:txBody>
          <a:bodyPr wrap="square" rtlCol="0">
            <a:spAutoFit/>
          </a:bodyPr>
          <a:p>
            <a:r>
              <a:rPr lang="en-US" altLang="zh-CN"/>
              <a:t>1000 * </a:t>
            </a:r>
            <a:r>
              <a:rPr lang="en-US" altLang="zh-CN" b="1">
                <a:solidFill>
                  <a:srgbClr val="FF0000"/>
                </a:solidFill>
              </a:rPr>
              <a:t>12B</a:t>
            </a:r>
            <a:r>
              <a:rPr lang="zh-CN" altLang="en-US" b="1">
                <a:solidFill>
                  <a:srgbClr val="FF0000"/>
                </a:solidFill>
              </a:rPr>
              <a:t>（</a:t>
            </a:r>
            <a:r>
              <a:rPr lang="en-US" altLang="zh-CN" b="1">
                <a:solidFill>
                  <a:srgbClr val="FF0000"/>
                </a:solidFill>
              </a:rPr>
              <a:t>Record</a:t>
            </a:r>
            <a:r>
              <a:rPr lang="zh-CN" altLang="en-US" b="1">
                <a:solidFill>
                  <a:srgbClr val="FF0000"/>
                </a:solidFill>
              </a:rPr>
              <a:t>）</a:t>
            </a:r>
            <a:r>
              <a:rPr lang="en-US" altLang="zh-CN" b="1">
                <a:solidFill>
                  <a:srgbClr val="FF0000"/>
                </a:solidFill>
              </a:rPr>
              <a:t> </a:t>
            </a:r>
            <a:r>
              <a:rPr lang="en-US" altLang="zh-CN"/>
              <a:t>= 12K</a:t>
            </a:r>
            <a:endParaRPr lang="en-US" altLang="zh-CN"/>
          </a:p>
        </p:txBody>
      </p:sp>
      <p:sp>
        <p:nvSpPr>
          <p:cNvPr id="6" name="文本框 5"/>
          <p:cNvSpPr txBox="1"/>
          <p:nvPr/>
        </p:nvSpPr>
        <p:spPr>
          <a:xfrm>
            <a:off x="923925" y="3369310"/>
            <a:ext cx="5916295" cy="368300"/>
          </a:xfrm>
          <a:prstGeom prst="rect">
            <a:avLst/>
          </a:prstGeom>
          <a:noFill/>
        </p:spPr>
        <p:txBody>
          <a:bodyPr wrap="square" rtlCol="0">
            <a:spAutoFit/>
          </a:bodyPr>
          <a:p>
            <a:r>
              <a:rPr lang="zh-CN" altLang="en-US"/>
              <a:t>在一个块中，只存储</a:t>
            </a:r>
            <a:r>
              <a:rPr lang="en-US" altLang="zh-CN">
                <a:solidFill>
                  <a:srgbClr val="FF0000"/>
                </a:solidFill>
              </a:rPr>
              <a:t>key</a:t>
            </a:r>
            <a:r>
              <a:rPr lang="zh-CN" altLang="en-US"/>
              <a:t>，</a:t>
            </a:r>
            <a:r>
              <a:rPr lang="zh-CN" altLang="en-US">
                <a:solidFill>
                  <a:srgbClr val="FF0000"/>
                </a:solidFill>
              </a:rPr>
              <a:t>不存储数据</a:t>
            </a:r>
            <a:r>
              <a:rPr lang="en-US" altLang="zh-CN">
                <a:solidFill>
                  <a:srgbClr val="FF0000"/>
                </a:solidFill>
              </a:rPr>
              <a:t> </a:t>
            </a:r>
            <a:endParaRPr lang="en-US" altLang="zh-CN">
              <a:solidFill>
                <a:srgbClr val="FF0000"/>
              </a:solidFill>
            </a:endParaRPr>
          </a:p>
        </p:txBody>
      </p:sp>
      <p:sp>
        <p:nvSpPr>
          <p:cNvPr id="7" name="文本框 6"/>
          <p:cNvSpPr txBox="1"/>
          <p:nvPr/>
        </p:nvSpPr>
        <p:spPr>
          <a:xfrm>
            <a:off x="1285240" y="3956685"/>
            <a:ext cx="8557895" cy="368300"/>
          </a:xfrm>
          <a:prstGeom prst="rect">
            <a:avLst/>
          </a:prstGeom>
          <a:noFill/>
        </p:spPr>
        <p:txBody>
          <a:bodyPr wrap="square" rtlCol="0">
            <a:spAutoFit/>
          </a:bodyPr>
          <a:p>
            <a:r>
              <a:rPr lang="en-US" altLang="zh-CN">
                <a:solidFill>
                  <a:srgbClr val="FF0000"/>
                </a:solidFill>
              </a:rPr>
              <a:t>key</a:t>
            </a:r>
            <a:r>
              <a:rPr lang="zh-CN" altLang="en-US"/>
              <a:t>用一个</a:t>
            </a:r>
            <a:r>
              <a:rPr lang="en-US" altLang="zh-CN"/>
              <a:t>int</a:t>
            </a:r>
            <a:r>
              <a:rPr lang="zh-CN" altLang="en-US"/>
              <a:t>型数据表示，一个</a:t>
            </a:r>
            <a:r>
              <a:rPr lang="en-US" altLang="zh-CN"/>
              <a:t>int</a:t>
            </a:r>
            <a:r>
              <a:rPr lang="zh-CN" altLang="en-US"/>
              <a:t>型数据是</a:t>
            </a:r>
            <a:r>
              <a:rPr lang="en-US" altLang="zh-CN">
                <a:solidFill>
                  <a:srgbClr val="FF0000"/>
                </a:solidFill>
              </a:rPr>
              <a:t>4B</a:t>
            </a:r>
            <a:r>
              <a:rPr lang="en-US" altLang="zh-CN"/>
              <a:t> </a:t>
            </a:r>
            <a:r>
              <a:rPr lang="zh-CN" altLang="en-US"/>
              <a:t>，</a:t>
            </a:r>
            <a:r>
              <a:rPr lang="en-US" altLang="zh-CN"/>
              <a:t> 1</a:t>
            </a:r>
            <a:r>
              <a:rPr lang="zh-CN" altLang="en-US"/>
              <a:t>个块就可以存储</a:t>
            </a:r>
            <a:r>
              <a:rPr lang="en-US" altLang="zh-CN">
                <a:solidFill>
                  <a:srgbClr val="FF0000"/>
                </a:solidFill>
              </a:rPr>
              <a:t>1000</a:t>
            </a:r>
            <a:r>
              <a:rPr lang="zh-CN" altLang="en-US"/>
              <a:t>个</a:t>
            </a:r>
            <a:r>
              <a:rPr lang="en-US" altLang="zh-CN"/>
              <a:t>key</a:t>
            </a:r>
            <a:endParaRPr lang="en-US" altLang="zh-CN"/>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磁盘</a:t>
            </a:r>
            <a:r>
              <a:rPr lang="en-US" altLang="zh-CN"/>
              <a:t>IO</a:t>
            </a:r>
            <a:r>
              <a:rPr lang="zh-CN" altLang="en-US"/>
              <a:t>的原理</a:t>
            </a:r>
            <a:endParaRPr lang="zh-CN" altLang="en-US"/>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86660" y="1457960"/>
            <a:ext cx="5770880" cy="4224020"/>
          </a:xfrm>
          <a:prstGeom prst="rect">
            <a:avLst/>
          </a:prstGeom>
        </p:spPr>
      </p:pic>
    </p:spTree>
    <p:custDataLst>
      <p:tags r:id="rId2"/>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87347" y="308114"/>
            <a:ext cx="9412357" cy="5077460"/>
          </a:xfrm>
          <a:prstGeom prst="rect">
            <a:avLst/>
          </a:prstGeom>
          <a:noFill/>
        </p:spPr>
        <p:txBody>
          <a:bodyPr wrap="square" rtlCol="0">
            <a:spAutoFit/>
          </a:bodyPr>
          <a:lstStyle/>
          <a:p>
            <a:r>
              <a:rPr lang="zh-CN" altLang="en-US" dirty="0"/>
              <a:t>磁盘上的数据可以用一个三维地址标识</a:t>
            </a:r>
            <a:r>
              <a:rPr lang="en-US" altLang="zh-CN" dirty="0">
                <a:sym typeface="Wingdings" panose="05000000000000000000" pitchFamily="2" charset="2"/>
              </a:rPr>
              <a:t>: </a:t>
            </a:r>
            <a:r>
              <a:rPr lang="zh-CN" altLang="en-US" dirty="0">
                <a:sym typeface="Wingdings" panose="05000000000000000000" pitchFamily="2" charset="2"/>
              </a:rPr>
              <a:t>柱面号</a:t>
            </a:r>
            <a:r>
              <a:rPr lang="en-US" altLang="zh-CN" dirty="0">
                <a:sym typeface="Wingdings" panose="05000000000000000000" pitchFamily="2" charset="2"/>
              </a:rPr>
              <a:t>, </a:t>
            </a:r>
            <a:r>
              <a:rPr lang="zh-CN" altLang="en-US" dirty="0">
                <a:sym typeface="Wingdings" panose="05000000000000000000" pitchFamily="2" charset="2"/>
              </a:rPr>
              <a:t>盘号</a:t>
            </a:r>
            <a:r>
              <a:rPr lang="en-US" altLang="zh-CN" dirty="0">
                <a:sym typeface="Wingdings" panose="05000000000000000000" pitchFamily="2" charset="2"/>
              </a:rPr>
              <a:t>, </a:t>
            </a:r>
            <a:r>
              <a:rPr lang="zh-CN" altLang="en-US" dirty="0">
                <a:sym typeface="Wingdings" panose="05000000000000000000" pitchFamily="2" charset="2"/>
              </a:rPr>
              <a:t>块号</a:t>
            </a:r>
            <a:r>
              <a:rPr lang="en-US" altLang="zh-CN" dirty="0">
                <a:sym typeface="Wingdings" panose="05000000000000000000" pitchFamily="2" charset="2"/>
              </a:rPr>
              <a:t>(</a:t>
            </a:r>
            <a:r>
              <a:rPr lang="zh-CN" altLang="en-US" dirty="0">
                <a:sym typeface="Wingdings" panose="05000000000000000000" pitchFamily="2" charset="2"/>
              </a:rPr>
              <a:t>磁道上的扇区</a:t>
            </a:r>
            <a:r>
              <a:rPr lang="en-US" altLang="zh-CN" dirty="0">
                <a:sym typeface="Wingdings" panose="05000000000000000000" pitchFamily="2" charset="2"/>
              </a:rPr>
              <a:t>)</a:t>
            </a:r>
            <a:endParaRPr lang="en-US" altLang="zh-CN" dirty="0">
              <a:sym typeface="Wingdings" panose="05000000000000000000" pitchFamily="2" charset="2"/>
            </a:endParaRPr>
          </a:p>
          <a:p>
            <a:endParaRPr lang="en-US" altLang="zh-CN" dirty="0">
              <a:sym typeface="Wingdings" panose="05000000000000000000" pitchFamily="2" charset="2"/>
            </a:endParaRPr>
          </a:p>
          <a:p>
            <a:r>
              <a:rPr lang="zh-CN" altLang="en-US" dirty="0">
                <a:sym typeface="Wingdings" panose="05000000000000000000" pitchFamily="2" charset="2"/>
              </a:rPr>
              <a:t>读</a:t>
            </a:r>
            <a:r>
              <a:rPr lang="en-US" altLang="zh-CN" dirty="0">
                <a:sym typeface="Wingdings" panose="05000000000000000000" pitchFamily="2" charset="2"/>
              </a:rPr>
              <a:t>/</a:t>
            </a:r>
            <a:r>
              <a:rPr lang="zh-CN" altLang="en-US" dirty="0">
                <a:sym typeface="Wingdings" panose="05000000000000000000" pitchFamily="2" charset="2"/>
              </a:rPr>
              <a:t>写数据的步骤：</a:t>
            </a:r>
            <a:endParaRPr lang="en-US" altLang="zh-CN" dirty="0">
              <a:sym typeface="Wingdings" panose="05000000000000000000" pitchFamily="2" charset="2"/>
            </a:endParaRPr>
          </a:p>
          <a:p>
            <a:endParaRPr lang="en-US" altLang="zh-CN" dirty="0">
              <a:sym typeface="Wingdings" panose="05000000000000000000" pitchFamily="2" charset="2"/>
            </a:endParaRPr>
          </a:p>
          <a:p>
            <a:r>
              <a:rPr lang="en-US" altLang="zh-CN" dirty="0">
                <a:sym typeface="Wingdings" panose="05000000000000000000" pitchFamily="2" charset="2"/>
              </a:rPr>
              <a:t>        1. </a:t>
            </a:r>
            <a:r>
              <a:rPr lang="zh-CN" altLang="en-US" dirty="0">
                <a:sym typeface="Wingdings" panose="05000000000000000000" pitchFamily="2" charset="2"/>
              </a:rPr>
              <a:t>移动</a:t>
            </a:r>
            <a:r>
              <a:rPr lang="zh-CN" altLang="en-US" dirty="0">
                <a:solidFill>
                  <a:srgbClr val="FF0000"/>
                </a:solidFill>
                <a:sym typeface="Wingdings" panose="05000000000000000000" pitchFamily="2" charset="2"/>
              </a:rPr>
              <a:t>磁头</a:t>
            </a:r>
            <a:r>
              <a:rPr lang="zh-CN" altLang="en-US" dirty="0">
                <a:sym typeface="Wingdings" panose="05000000000000000000" pitchFamily="2" charset="2"/>
              </a:rPr>
              <a:t>到指定的</a:t>
            </a:r>
            <a:r>
              <a:rPr lang="zh-CN" altLang="en-US" dirty="0">
                <a:solidFill>
                  <a:srgbClr val="FF0000"/>
                </a:solidFill>
                <a:sym typeface="Wingdings" panose="05000000000000000000" pitchFamily="2" charset="2"/>
              </a:rPr>
              <a:t>柱面号</a:t>
            </a:r>
            <a:r>
              <a:rPr lang="zh-CN" altLang="en-US" dirty="0">
                <a:sym typeface="Wingdings" panose="05000000000000000000" pitchFamily="2" charset="2"/>
              </a:rPr>
              <a:t>，这个过程被称为</a:t>
            </a:r>
            <a:r>
              <a:rPr lang="zh-CN" altLang="en-US" dirty="0">
                <a:solidFill>
                  <a:srgbClr val="FF0000"/>
                </a:solidFill>
                <a:sym typeface="Wingdings" panose="05000000000000000000" pitchFamily="2" charset="2"/>
              </a:rPr>
              <a:t>定位或查找</a:t>
            </a:r>
            <a:r>
              <a:rPr lang="zh-CN" altLang="en-US" dirty="0">
                <a:sym typeface="Wingdings" panose="05000000000000000000" pitchFamily="2" charset="2"/>
              </a:rPr>
              <a:t>。</a:t>
            </a:r>
            <a:endParaRPr lang="en-US" altLang="zh-CN" dirty="0">
              <a:sym typeface="Wingdings" panose="05000000000000000000" pitchFamily="2" charset="2"/>
            </a:endParaRPr>
          </a:p>
          <a:p>
            <a:r>
              <a:rPr lang="en-US" altLang="zh-CN" dirty="0">
                <a:sym typeface="Wingdings" panose="05000000000000000000" pitchFamily="2" charset="2"/>
              </a:rPr>
              <a:t>             </a:t>
            </a:r>
            <a:r>
              <a:rPr lang="zh-CN" altLang="en-US" dirty="0">
                <a:sym typeface="Wingdings" panose="05000000000000000000" pitchFamily="2" charset="2"/>
              </a:rPr>
              <a:t>由于是机械移动</a:t>
            </a:r>
            <a:r>
              <a:rPr lang="en-US" altLang="zh-CN" dirty="0">
                <a:sym typeface="Wingdings" panose="05000000000000000000" pitchFamily="2" charset="2"/>
              </a:rPr>
              <a:t>, </a:t>
            </a:r>
            <a:r>
              <a:rPr lang="zh-CN" altLang="en-US" dirty="0">
                <a:sym typeface="Wingdings" panose="05000000000000000000" pitchFamily="2" charset="2"/>
              </a:rPr>
              <a:t>这部分耗时最高</a:t>
            </a:r>
            <a:r>
              <a:rPr lang="en-US" altLang="zh-CN" dirty="0">
                <a:sym typeface="Wingdings" panose="05000000000000000000" pitchFamily="2" charset="2"/>
              </a:rPr>
              <a:t>, </a:t>
            </a:r>
            <a:r>
              <a:rPr lang="zh-CN" altLang="en-US" dirty="0">
                <a:sym typeface="Wingdings" panose="05000000000000000000" pitchFamily="2" charset="2"/>
              </a:rPr>
              <a:t>最大可达 </a:t>
            </a:r>
            <a:r>
              <a:rPr lang="en-US" altLang="zh-CN" dirty="0">
                <a:sym typeface="Wingdings" panose="05000000000000000000" pitchFamily="2" charset="2"/>
              </a:rPr>
              <a:t>0.1s.</a:t>
            </a:r>
            <a:endParaRPr lang="en-US" altLang="zh-CN" dirty="0">
              <a:sym typeface="Wingdings" panose="05000000000000000000" pitchFamily="2" charset="2"/>
            </a:endParaRPr>
          </a:p>
          <a:p>
            <a:endParaRPr lang="en-US" altLang="zh-CN" dirty="0">
              <a:sym typeface="Wingdings" panose="05000000000000000000" pitchFamily="2" charset="2"/>
            </a:endParaRPr>
          </a:p>
          <a:p>
            <a:r>
              <a:rPr lang="en-US" altLang="zh-CN" dirty="0">
                <a:sym typeface="Wingdings" panose="05000000000000000000" pitchFamily="2" charset="2"/>
              </a:rPr>
              <a:t>        2. </a:t>
            </a:r>
            <a:r>
              <a:rPr lang="zh-CN" altLang="en-US" dirty="0">
                <a:sym typeface="Wingdings" panose="05000000000000000000" pitchFamily="2" charset="2"/>
              </a:rPr>
              <a:t>根据盘面号确定从哪个磁盘读取数据</a:t>
            </a:r>
            <a:endParaRPr lang="en-US" altLang="zh-CN" dirty="0">
              <a:sym typeface="Wingdings" panose="05000000000000000000" pitchFamily="2" charset="2"/>
            </a:endParaRPr>
          </a:p>
          <a:p>
            <a:endParaRPr lang="en-US" altLang="zh-CN" dirty="0">
              <a:sym typeface="Wingdings" panose="05000000000000000000" pitchFamily="2" charset="2"/>
            </a:endParaRPr>
          </a:p>
          <a:p>
            <a:r>
              <a:rPr lang="en-US" altLang="zh-CN" dirty="0">
                <a:sym typeface="Wingdings" panose="05000000000000000000" pitchFamily="2" charset="2"/>
              </a:rPr>
              <a:t>        3. </a:t>
            </a:r>
            <a:r>
              <a:rPr lang="zh-CN" altLang="en-US" dirty="0">
                <a:sym typeface="Wingdings" panose="05000000000000000000" pitchFamily="2" charset="2"/>
              </a:rPr>
              <a:t>盘组开始旋转，将指定的块号移动到读</a:t>
            </a:r>
            <a:r>
              <a:rPr lang="en-US" altLang="zh-CN" dirty="0">
                <a:sym typeface="Wingdings" panose="05000000000000000000" pitchFamily="2" charset="2"/>
              </a:rPr>
              <a:t>/</a:t>
            </a:r>
            <a:r>
              <a:rPr lang="zh-CN" altLang="en-US" dirty="0">
                <a:sym typeface="Wingdings" panose="05000000000000000000" pitchFamily="2" charset="2"/>
              </a:rPr>
              <a:t>写头下</a:t>
            </a:r>
            <a:endParaRPr lang="en-US" altLang="zh-CN" dirty="0">
              <a:sym typeface="Wingdings" panose="05000000000000000000" pitchFamily="2" charset="2"/>
            </a:endParaRPr>
          </a:p>
          <a:p>
            <a:r>
              <a:rPr lang="en-US" altLang="zh-CN" dirty="0">
                <a:sym typeface="Wingdings" panose="05000000000000000000" pitchFamily="2" charset="2"/>
              </a:rPr>
              <a:t>             </a:t>
            </a:r>
            <a:r>
              <a:rPr lang="zh-CN" altLang="en-US" dirty="0">
                <a:sym typeface="Wingdings" panose="05000000000000000000" pitchFamily="2" charset="2"/>
              </a:rPr>
              <a:t>磁盘旋转的速度很快</a:t>
            </a:r>
            <a:r>
              <a:rPr lang="en-US" altLang="zh-CN" dirty="0">
                <a:sym typeface="Wingdings" panose="05000000000000000000" pitchFamily="2" charset="2"/>
              </a:rPr>
              <a:t>, </a:t>
            </a:r>
            <a:r>
              <a:rPr lang="zh-CN" altLang="en-US" dirty="0">
                <a:sym typeface="Wingdings" panose="05000000000000000000" pitchFamily="2" charset="2"/>
              </a:rPr>
              <a:t>一般为</a:t>
            </a:r>
            <a:r>
              <a:rPr lang="en-US" altLang="zh-CN" dirty="0">
                <a:solidFill>
                  <a:srgbClr val="FF0000"/>
                </a:solidFill>
                <a:sym typeface="Wingdings" panose="05000000000000000000" pitchFamily="2" charset="2"/>
              </a:rPr>
              <a:t>7200rpm</a:t>
            </a:r>
            <a:r>
              <a:rPr lang="zh-CN" altLang="en-US" dirty="0">
                <a:sym typeface="Wingdings" panose="05000000000000000000" pitchFamily="2" charset="2"/>
              </a:rPr>
              <a:t>。旋转一圈大约需要 </a:t>
            </a:r>
            <a:r>
              <a:rPr lang="en-US" altLang="zh-CN" dirty="0">
                <a:sym typeface="Wingdings" panose="05000000000000000000" pitchFamily="2" charset="2"/>
              </a:rPr>
              <a:t>0.0083s.</a:t>
            </a:r>
            <a:endParaRPr lang="en-US" altLang="zh-CN" dirty="0">
              <a:sym typeface="Wingdings" panose="05000000000000000000" pitchFamily="2" charset="2"/>
            </a:endParaRPr>
          </a:p>
          <a:p>
            <a:endParaRPr lang="en-US" altLang="zh-CN" dirty="0">
              <a:sym typeface="Wingdings" panose="05000000000000000000" pitchFamily="2" charset="2"/>
            </a:endParaRPr>
          </a:p>
          <a:p>
            <a:r>
              <a:rPr lang="en-US" altLang="zh-CN" dirty="0">
                <a:sym typeface="Wingdings" panose="05000000000000000000" pitchFamily="2" charset="2"/>
              </a:rPr>
              <a:t>        4. </a:t>
            </a:r>
            <a:r>
              <a:rPr lang="zh-CN" altLang="en-US" dirty="0">
                <a:sym typeface="Wingdings" panose="05000000000000000000" pitchFamily="2" charset="2"/>
              </a:rPr>
              <a:t>读写数据</a:t>
            </a:r>
            <a:endParaRPr lang="en-US" altLang="zh-CN" dirty="0">
              <a:sym typeface="Wingdings" panose="05000000000000000000" pitchFamily="2" charset="2"/>
            </a:endParaRPr>
          </a:p>
          <a:p>
            <a:r>
              <a:rPr lang="en-US" altLang="zh-CN" dirty="0">
                <a:sym typeface="Wingdings" panose="05000000000000000000" pitchFamily="2" charset="2"/>
              </a:rPr>
              <a:t>             </a:t>
            </a:r>
            <a:r>
              <a:rPr lang="zh-CN" altLang="en-US" dirty="0">
                <a:sym typeface="Wingdings" panose="05000000000000000000" pitchFamily="2" charset="2"/>
              </a:rPr>
              <a:t>数据通过系统总线传送到内存。一般传输一个字节大概需要 </a:t>
            </a:r>
            <a:r>
              <a:rPr lang="en-US" altLang="zh-CN" dirty="0">
                <a:sym typeface="Wingdings" panose="05000000000000000000" pitchFamily="2" charset="2"/>
              </a:rPr>
              <a:t>0.02us. </a:t>
            </a:r>
            <a:endParaRPr lang="en-US" altLang="zh-CN" dirty="0">
              <a:sym typeface="Wingdings" panose="05000000000000000000" pitchFamily="2" charset="2"/>
            </a:endParaRPr>
          </a:p>
          <a:p>
            <a:r>
              <a:rPr lang="en-US" altLang="zh-CN" dirty="0">
                <a:sym typeface="Wingdings" panose="05000000000000000000" pitchFamily="2" charset="2"/>
              </a:rPr>
              <a:t>             </a:t>
            </a:r>
            <a:r>
              <a:rPr lang="zh-CN" altLang="en-US" dirty="0">
                <a:sym typeface="Wingdings" panose="05000000000000000000" pitchFamily="2" charset="2"/>
              </a:rPr>
              <a:t>读写 </a:t>
            </a:r>
            <a:r>
              <a:rPr lang="en-US" altLang="zh-CN" dirty="0">
                <a:sym typeface="Wingdings" panose="05000000000000000000" pitchFamily="2" charset="2"/>
              </a:rPr>
              <a:t>4KB </a:t>
            </a:r>
            <a:r>
              <a:rPr lang="zh-CN" altLang="en-US" dirty="0">
                <a:sym typeface="Wingdings" panose="05000000000000000000" pitchFamily="2" charset="2"/>
              </a:rPr>
              <a:t>大约需要 </a:t>
            </a:r>
            <a:r>
              <a:rPr lang="en-US" altLang="zh-CN" dirty="0">
                <a:sym typeface="Wingdings" panose="05000000000000000000" pitchFamily="2" charset="2"/>
              </a:rPr>
              <a:t>80us.</a:t>
            </a:r>
            <a:endParaRPr lang="en-US" altLang="zh-CN" dirty="0">
              <a:sym typeface="Wingdings" panose="05000000000000000000" pitchFamily="2" charset="2"/>
            </a:endParaRPr>
          </a:p>
          <a:p>
            <a:endParaRPr lang="en-US" altLang="zh-CN" dirty="0">
              <a:sym typeface="Wingdings" panose="05000000000000000000" pitchFamily="2" charset="2"/>
            </a:endParaRPr>
          </a:p>
          <a:p>
            <a:r>
              <a:rPr lang="zh-CN" altLang="en-US" dirty="0">
                <a:sym typeface="Wingdings" panose="05000000000000000000" pitchFamily="2" charset="2"/>
              </a:rPr>
              <a:t>磁盘读取数据是以盘块</a:t>
            </a:r>
            <a:r>
              <a:rPr lang="en-US" altLang="zh-CN" dirty="0">
                <a:sym typeface="Wingdings" panose="05000000000000000000" pitchFamily="2" charset="2"/>
              </a:rPr>
              <a:t>(block)</a:t>
            </a:r>
            <a:r>
              <a:rPr lang="zh-CN" altLang="en-US" dirty="0">
                <a:sym typeface="Wingdings" panose="05000000000000000000" pitchFamily="2" charset="2"/>
              </a:rPr>
              <a:t>为单位的</a:t>
            </a:r>
            <a:r>
              <a:rPr lang="en-US" altLang="zh-CN" dirty="0">
                <a:sym typeface="Wingdings" panose="05000000000000000000" pitchFamily="2" charset="2"/>
              </a:rPr>
              <a:t>, </a:t>
            </a:r>
            <a:r>
              <a:rPr lang="zh-CN" altLang="en-US" b="1" dirty="0">
                <a:solidFill>
                  <a:srgbClr val="FF0000"/>
                </a:solidFill>
                <a:sym typeface="Wingdings" panose="05000000000000000000" pitchFamily="2" charset="2"/>
              </a:rPr>
              <a:t>一般为</a:t>
            </a:r>
            <a:r>
              <a:rPr lang="en-US" altLang="zh-CN" b="1" dirty="0">
                <a:solidFill>
                  <a:srgbClr val="FF0000"/>
                </a:solidFill>
                <a:sym typeface="Wingdings" panose="05000000000000000000" pitchFamily="2" charset="2"/>
              </a:rPr>
              <a:t>4KB</a:t>
            </a:r>
            <a:r>
              <a:rPr lang="zh-CN" altLang="en-US" dirty="0">
                <a:sym typeface="Wingdings" panose="05000000000000000000" pitchFamily="2" charset="2"/>
              </a:rPr>
              <a:t>。位于同一盘块的所有数据会被一次性全部读取出来。磁盘</a:t>
            </a:r>
            <a:r>
              <a:rPr lang="en-US" altLang="zh-CN" dirty="0">
                <a:sym typeface="Wingdings" panose="05000000000000000000" pitchFamily="2" charset="2"/>
              </a:rPr>
              <a:t>IO</a:t>
            </a:r>
            <a:r>
              <a:rPr lang="zh-CN" altLang="en-US" dirty="0">
                <a:sym typeface="Wingdings" panose="05000000000000000000" pitchFamily="2" charset="2"/>
              </a:rPr>
              <a:t>的代价主要花费在第 </a:t>
            </a:r>
            <a:r>
              <a:rPr lang="en-US" altLang="zh-CN" dirty="0">
                <a:sym typeface="Wingdings" panose="05000000000000000000" pitchFamily="2" charset="2"/>
              </a:rPr>
              <a:t>1 </a:t>
            </a:r>
            <a:r>
              <a:rPr lang="zh-CN" altLang="en-US" dirty="0">
                <a:sym typeface="Wingdings" panose="05000000000000000000" pitchFamily="2" charset="2"/>
              </a:rPr>
              <a:t>步。</a:t>
            </a:r>
            <a:endParaRPr lang="en-US" altLang="zh-CN" dirty="0">
              <a:sym typeface="Wingdings" panose="05000000000000000000" pitchFamily="2" charset="2"/>
            </a:endParaRPr>
          </a:p>
        </p:txBody>
      </p:sp>
      <p:sp>
        <p:nvSpPr>
          <p:cNvPr id="4" name="文本框 3"/>
          <p:cNvSpPr txBox="1"/>
          <p:nvPr/>
        </p:nvSpPr>
        <p:spPr>
          <a:xfrm>
            <a:off x="1766253" y="5609314"/>
            <a:ext cx="8736496" cy="829945"/>
          </a:xfrm>
          <a:prstGeom prst="rect">
            <a:avLst/>
          </a:prstGeom>
          <a:noFill/>
        </p:spPr>
        <p:txBody>
          <a:bodyPr wrap="square" rtlCol="0">
            <a:spAutoFit/>
          </a:bodyPr>
          <a:lstStyle/>
          <a:p>
            <a:r>
              <a:rPr lang="zh-CN" altLang="en-US" sz="2400" b="1" dirty="0">
                <a:solidFill>
                  <a:srgbClr val="C00000"/>
                </a:solidFill>
                <a:latin typeface="+mn-ea"/>
                <a:ea typeface="+mn-ea"/>
              </a:rPr>
              <a:t>结论：从磁盘上随机的速度是很慢很慢的，我们应该尽量少地读写随机磁盘！</a:t>
            </a:r>
            <a:endParaRPr lang="zh-CN" altLang="en-US" sz="2400" b="1" dirty="0">
              <a:solidFill>
                <a:srgbClr val="C00000"/>
              </a:solidFill>
              <a:latin typeface="+mn-ea"/>
              <a:ea typeface="+mn-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那最终为什么没有使用</a:t>
            </a:r>
            <a:r>
              <a:rPr lang="en-US" altLang="zh-CN"/>
              <a:t>B</a:t>
            </a:r>
            <a:r>
              <a:rPr lang="zh-CN" altLang="en-US"/>
              <a:t>树作为存储引擎呢？</a:t>
            </a:r>
            <a:endParaRPr lang="zh-CN" altLang="en-US"/>
          </a:p>
        </p:txBody>
      </p:sp>
      <p:pic>
        <p:nvPicPr>
          <p:cNvPr id="4" name="内容占位符 3"/>
          <p:cNvPicPr>
            <a:picLocks noChangeAspect="1"/>
          </p:cNvPicPr>
          <p:nvPr>
            <p:ph idx="1"/>
          </p:nvPr>
        </p:nvPicPr>
        <p:blipFill>
          <a:blip r:embed="rId1"/>
          <a:stretch>
            <a:fillRect/>
          </a:stretch>
        </p:blipFill>
        <p:spPr>
          <a:xfrm>
            <a:off x="385445" y="2176780"/>
            <a:ext cx="11523345" cy="2121535"/>
          </a:xfrm>
          <a:prstGeom prst="rect">
            <a:avLst/>
          </a:prstGeom>
        </p:spPr>
      </p:pic>
      <mc:AlternateContent xmlns:mc="http://schemas.openxmlformats.org/markup-compatibility/2006" xmlns:p14="http://schemas.microsoft.com/office/powerpoint/2010/main">
        <mc:Choice Requires="p14">
          <p:contentPart r:id="rId2" p14:bwMode="auto">
            <p14:nvContentPartPr>
              <p14:cNvPr id="3" name="墨迹 2"/>
              <p14:cNvContentPartPr/>
              <p14:nvPr/>
            </p14:nvContentPartPr>
            <p14:xfrm>
              <a:off x="6499225" y="2735580"/>
              <a:ext cx="1796415" cy="88265"/>
            </p14:xfrm>
          </p:contentPart>
        </mc:Choice>
        <mc:Fallback xmlns="">
          <p:pic>
            <p:nvPicPr>
              <p:cNvPr id="3" name="墨迹 2"/>
            </p:nvPicPr>
            <p:blipFill>
              <a:blip r:embed="rId3"/>
            </p:blipFill>
            <p:spPr>
              <a:xfrm>
                <a:off x="6499225" y="2735580"/>
                <a:ext cx="1796415" cy="8826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5" name="墨迹 4"/>
              <p14:cNvContentPartPr/>
              <p14:nvPr/>
            </p14:nvContentPartPr>
            <p14:xfrm>
              <a:off x="9058910" y="2792730"/>
              <a:ext cx="2379980" cy="83820"/>
            </p14:xfrm>
          </p:contentPart>
        </mc:Choice>
        <mc:Fallback xmlns="">
          <p:pic>
            <p:nvPicPr>
              <p:cNvPr id="5" name="墨迹 4"/>
            </p:nvPicPr>
            <p:blipFill>
              <a:blip r:embed="rId5"/>
            </p:blipFill>
            <p:spPr>
              <a:xfrm>
                <a:off x="9058910" y="2792730"/>
                <a:ext cx="2379980" cy="8382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6" name="墨迹 5"/>
              <p14:cNvContentPartPr/>
              <p14:nvPr/>
            </p14:nvContentPartPr>
            <p14:xfrm>
              <a:off x="620395" y="3012440"/>
              <a:ext cx="1391920" cy="101600"/>
            </p14:xfrm>
          </p:contentPart>
        </mc:Choice>
        <mc:Fallback xmlns="">
          <p:pic>
            <p:nvPicPr>
              <p:cNvPr id="6" name="墨迹 5"/>
            </p:nvPicPr>
            <p:blipFill>
              <a:blip r:embed="rId7"/>
            </p:blipFill>
            <p:spPr>
              <a:xfrm>
                <a:off x="620395" y="3012440"/>
                <a:ext cx="1391920" cy="10160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7" name="墨迹 6"/>
              <p14:cNvContentPartPr/>
              <p14:nvPr/>
            </p14:nvContentPartPr>
            <p14:xfrm>
              <a:off x="2033905" y="4180205"/>
              <a:ext cx="1769745" cy="114935"/>
            </p14:xfrm>
          </p:contentPart>
        </mc:Choice>
        <mc:Fallback xmlns="">
          <p:pic>
            <p:nvPicPr>
              <p:cNvPr id="7" name="墨迹 6"/>
            </p:nvPicPr>
            <p:blipFill>
              <a:blip r:embed="rId9"/>
            </p:blipFill>
            <p:spPr>
              <a:xfrm>
                <a:off x="2033905" y="4180205"/>
                <a:ext cx="1769745" cy="114935"/>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8" name="墨迹 7"/>
              <p14:cNvContentPartPr/>
              <p14:nvPr/>
            </p14:nvContentPartPr>
            <p14:xfrm>
              <a:off x="4462145" y="4193540"/>
              <a:ext cx="1150620" cy="35560"/>
            </p14:xfrm>
          </p:contentPart>
        </mc:Choice>
        <mc:Fallback xmlns="">
          <p:pic>
            <p:nvPicPr>
              <p:cNvPr id="8" name="墨迹 7"/>
            </p:nvPicPr>
            <p:blipFill>
              <a:blip r:embed="rId11"/>
            </p:blipFill>
            <p:spPr>
              <a:xfrm>
                <a:off x="4462145" y="4193540"/>
                <a:ext cx="1150620" cy="3556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9" name="墨迹 8"/>
              <p14:cNvContentPartPr/>
              <p14:nvPr/>
            </p14:nvContentPartPr>
            <p14:xfrm>
              <a:off x="6609080" y="4232910"/>
              <a:ext cx="1949450" cy="62230"/>
            </p14:xfrm>
          </p:contentPart>
        </mc:Choice>
        <mc:Fallback xmlns="">
          <p:pic>
            <p:nvPicPr>
              <p:cNvPr id="9" name="墨迹 8"/>
            </p:nvPicPr>
            <p:blipFill>
              <a:blip r:embed="rId13"/>
            </p:blipFill>
            <p:spPr>
              <a:xfrm>
                <a:off x="6609080" y="4232910"/>
                <a:ext cx="1949450" cy="6223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0" name="墨迹 9"/>
              <p14:cNvContentPartPr/>
              <p14:nvPr/>
            </p14:nvContentPartPr>
            <p14:xfrm>
              <a:off x="9366250" y="4127500"/>
              <a:ext cx="1576705" cy="62230"/>
            </p14:xfrm>
          </p:contentPart>
        </mc:Choice>
        <mc:Fallback xmlns="">
          <p:pic>
            <p:nvPicPr>
              <p:cNvPr id="10" name="墨迹 9"/>
            </p:nvPicPr>
            <p:blipFill>
              <a:blip r:embed="rId15"/>
            </p:blipFill>
            <p:spPr>
              <a:xfrm>
                <a:off x="9366250" y="4127500"/>
                <a:ext cx="1576705" cy="62230"/>
              </a:xfrm>
              <a:prstGeom prst="rect"/>
            </p:spPr>
          </p:pic>
        </mc:Fallback>
      </mc:AlternateContent>
    </p:spTree>
    <p:custDataLst>
      <p:tags r:id="rId16"/>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丢失更新</a:t>
            </a:r>
            <a:r>
              <a:rPr lang="en-US" altLang="zh-CN"/>
              <a:t> -- </a:t>
            </a:r>
            <a:r>
              <a:rPr lang="zh-CN" altLang="en-US"/>
              <a:t>情况</a:t>
            </a:r>
            <a:r>
              <a:rPr lang="en-US" altLang="zh-CN"/>
              <a:t>1</a:t>
            </a:r>
            <a:endParaRPr lang="en-US" altLang="zh-CN"/>
          </a:p>
        </p:txBody>
      </p:sp>
      <p:pic>
        <p:nvPicPr>
          <p:cNvPr id="4" name="内容占位符 3"/>
          <p:cNvPicPr>
            <a:picLocks noChangeAspect="1"/>
          </p:cNvPicPr>
          <p:nvPr>
            <p:ph idx="1"/>
          </p:nvPr>
        </p:nvPicPr>
        <p:blipFill>
          <a:blip r:embed="rId1"/>
          <a:stretch>
            <a:fillRect/>
          </a:stretch>
        </p:blipFill>
        <p:spPr>
          <a:xfrm>
            <a:off x="1369695" y="1438910"/>
            <a:ext cx="8296275" cy="4759325"/>
          </a:xfrm>
          <a:prstGeom prst="rect">
            <a:avLst/>
          </a:prstGeom>
        </p:spPr>
      </p:pic>
    </p:spTree>
    <p:custDataLst>
      <p:tags r:id="rId2"/>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B+</a:t>
            </a:r>
            <a:r>
              <a:rPr lang="zh-CN" altLang="en-US"/>
              <a:t>树</a:t>
            </a:r>
            <a:endParaRPr lang="zh-CN" altLang="en-US"/>
          </a:p>
        </p:txBody>
      </p:sp>
      <p:pic>
        <p:nvPicPr>
          <p:cNvPr id="4" name="内容占位符 3"/>
          <p:cNvPicPr>
            <a:picLocks noChangeAspect="1"/>
          </p:cNvPicPr>
          <p:nvPr>
            <p:ph idx="1"/>
          </p:nvPr>
        </p:nvPicPr>
        <p:blipFill>
          <a:blip r:embed="rId1"/>
          <a:stretch>
            <a:fillRect/>
          </a:stretch>
        </p:blipFill>
        <p:spPr>
          <a:xfrm>
            <a:off x="991870" y="2104390"/>
            <a:ext cx="10491470" cy="2649220"/>
          </a:xfrm>
          <a:prstGeom prst="rect">
            <a:avLst/>
          </a:prstGeom>
        </p:spPr>
      </p:pic>
      <mc:AlternateContent xmlns:mc="http://schemas.openxmlformats.org/markup-compatibility/2006" xmlns:p14="http://schemas.microsoft.com/office/powerpoint/2010/main">
        <mc:Choice Requires="p14">
          <p:contentPart r:id="rId2" p14:bwMode="auto">
            <p14:nvContentPartPr>
              <p14:cNvPr id="3" name="墨迹 2"/>
              <p14:cNvContentPartPr/>
              <p14:nvPr/>
            </p14:nvContentPartPr>
            <p14:xfrm>
              <a:off x="1737995" y="2994660"/>
              <a:ext cx="562610" cy="9525"/>
            </p14:xfrm>
          </p:contentPart>
        </mc:Choice>
        <mc:Fallback xmlns="">
          <p:pic>
            <p:nvPicPr>
              <p:cNvPr id="3" name="墨迹 2"/>
            </p:nvPicPr>
            <p:blipFill>
              <a:blip r:embed="rId3"/>
            </p:blipFill>
            <p:spPr>
              <a:xfrm>
                <a:off x="1737995" y="2994660"/>
                <a:ext cx="562610" cy="952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5" name="墨迹 4"/>
              <p14:cNvContentPartPr/>
              <p14:nvPr/>
            </p14:nvContentPartPr>
            <p14:xfrm>
              <a:off x="2845435" y="2994660"/>
              <a:ext cx="1257300" cy="30480"/>
            </p14:xfrm>
          </p:contentPart>
        </mc:Choice>
        <mc:Fallback xmlns="">
          <p:pic>
            <p:nvPicPr>
              <p:cNvPr id="5" name="墨迹 4"/>
            </p:nvPicPr>
            <p:blipFill>
              <a:blip r:embed="rId5"/>
            </p:blipFill>
            <p:spPr>
              <a:xfrm>
                <a:off x="2845435" y="2994660"/>
                <a:ext cx="1257300" cy="3048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6" name="墨迹 5"/>
              <p14:cNvContentPartPr/>
              <p14:nvPr/>
            </p14:nvContentPartPr>
            <p14:xfrm>
              <a:off x="4600575" y="2990850"/>
              <a:ext cx="1043940" cy="46990"/>
            </p14:xfrm>
          </p:contentPart>
        </mc:Choice>
        <mc:Fallback xmlns="">
          <p:pic>
            <p:nvPicPr>
              <p:cNvPr id="6" name="墨迹 5"/>
            </p:nvPicPr>
            <p:blipFill>
              <a:blip r:embed="rId7"/>
            </p:blipFill>
            <p:spPr>
              <a:xfrm>
                <a:off x="4600575" y="2990850"/>
                <a:ext cx="1043940" cy="4699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8" name="墨迹 7"/>
              <p14:cNvContentPartPr/>
              <p14:nvPr/>
            </p14:nvContentPartPr>
            <p14:xfrm>
              <a:off x="8110220" y="2649855"/>
              <a:ext cx="605790" cy="387985"/>
            </p14:xfrm>
          </p:contentPart>
        </mc:Choice>
        <mc:Fallback xmlns="">
          <p:pic>
            <p:nvPicPr>
              <p:cNvPr id="8" name="墨迹 7"/>
            </p:nvPicPr>
            <p:blipFill>
              <a:blip r:embed="rId9"/>
            </p:blipFill>
            <p:spPr>
              <a:xfrm>
                <a:off x="8110220" y="2649855"/>
                <a:ext cx="605790" cy="387985"/>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9" name="墨迹 8"/>
              <p14:cNvContentPartPr/>
              <p14:nvPr/>
            </p14:nvContentPartPr>
            <p14:xfrm>
              <a:off x="4954270" y="3502025"/>
              <a:ext cx="3020695" cy="111125"/>
            </p14:xfrm>
          </p:contentPart>
        </mc:Choice>
        <mc:Fallback xmlns="">
          <p:pic>
            <p:nvPicPr>
              <p:cNvPr id="9" name="墨迹 8"/>
            </p:nvPicPr>
            <p:blipFill>
              <a:blip r:embed="rId11"/>
            </p:blipFill>
            <p:spPr>
              <a:xfrm>
                <a:off x="4954270" y="3502025"/>
                <a:ext cx="3020695" cy="11112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0" name="墨迹 9"/>
              <p14:cNvContentPartPr/>
              <p14:nvPr/>
            </p14:nvContentPartPr>
            <p14:xfrm>
              <a:off x="7105015" y="3126740"/>
              <a:ext cx="1082675" cy="443865"/>
            </p14:xfrm>
          </p:contentPart>
        </mc:Choice>
        <mc:Fallback xmlns="">
          <p:pic>
            <p:nvPicPr>
              <p:cNvPr id="10" name="墨迹 9"/>
            </p:nvPicPr>
            <p:blipFill>
              <a:blip r:embed="rId13"/>
            </p:blipFill>
            <p:spPr>
              <a:xfrm>
                <a:off x="7105015" y="3126740"/>
                <a:ext cx="1082675" cy="443865"/>
              </a:xfrm>
              <a:prstGeom prst="rect"/>
            </p:spPr>
          </p:pic>
        </mc:Fallback>
      </mc:AlternateContent>
      <p:sp>
        <p:nvSpPr>
          <p:cNvPr id="11" name="文本框 10"/>
          <p:cNvSpPr txBox="1"/>
          <p:nvPr/>
        </p:nvSpPr>
        <p:spPr>
          <a:xfrm>
            <a:off x="8313420" y="3373120"/>
            <a:ext cx="3734435" cy="368300"/>
          </a:xfrm>
          <a:prstGeom prst="rect">
            <a:avLst/>
          </a:prstGeom>
          <a:noFill/>
        </p:spPr>
        <p:txBody>
          <a:bodyPr wrap="square" rtlCol="0">
            <a:spAutoFit/>
          </a:bodyPr>
          <a:p>
            <a:r>
              <a:rPr lang="zh-CN" altLang="en-US" b="1">
                <a:solidFill>
                  <a:srgbClr val="FF0000"/>
                </a:solidFill>
              </a:rPr>
              <a:t>双向链表：解决遍历和范围查找</a:t>
            </a:r>
            <a:endParaRPr lang="zh-CN" altLang="en-US" b="1">
              <a:solidFill>
                <a:srgbClr val="FF0000"/>
              </a:solidFill>
            </a:endParaRPr>
          </a:p>
        </p:txBody>
      </p:sp>
      <mc:AlternateContent xmlns:mc="http://schemas.openxmlformats.org/markup-compatibility/2006" xmlns:p14="http://schemas.microsoft.com/office/powerpoint/2010/main">
        <mc:Choice Requires="p14">
          <p:contentPart r:id="rId14" p14:bwMode="auto">
            <p14:nvContentPartPr>
              <p14:cNvPr id="12" name="墨迹 11"/>
              <p14:cNvContentPartPr/>
              <p14:nvPr/>
            </p14:nvContentPartPr>
            <p14:xfrm>
              <a:off x="1682750" y="4566920"/>
              <a:ext cx="899160" cy="46990"/>
            </p14:xfrm>
          </p:contentPart>
        </mc:Choice>
        <mc:Fallback xmlns="">
          <p:pic>
            <p:nvPicPr>
              <p:cNvPr id="12" name="墨迹 11"/>
            </p:nvPicPr>
            <p:blipFill>
              <a:blip r:embed="rId15"/>
            </p:blipFill>
            <p:spPr>
              <a:xfrm>
                <a:off x="1682750" y="4566920"/>
                <a:ext cx="899160" cy="4699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3" name="墨迹 12"/>
              <p14:cNvContentPartPr/>
              <p14:nvPr/>
            </p14:nvContentPartPr>
            <p14:xfrm>
              <a:off x="2981960" y="4213225"/>
              <a:ext cx="617855" cy="409575"/>
            </p14:xfrm>
          </p:contentPart>
        </mc:Choice>
        <mc:Fallback xmlns="">
          <p:pic>
            <p:nvPicPr>
              <p:cNvPr id="13" name="墨迹 12"/>
            </p:nvPicPr>
            <p:blipFill>
              <a:blip r:embed="rId17"/>
            </p:blipFill>
            <p:spPr>
              <a:xfrm>
                <a:off x="2981960" y="4213225"/>
                <a:ext cx="617855" cy="409575"/>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4" name="墨迹 13"/>
              <p14:cNvContentPartPr/>
              <p14:nvPr/>
            </p14:nvContentPartPr>
            <p14:xfrm>
              <a:off x="5158740" y="4575175"/>
              <a:ext cx="1176020" cy="13335"/>
            </p14:xfrm>
          </p:contentPart>
        </mc:Choice>
        <mc:Fallback xmlns="">
          <p:pic>
            <p:nvPicPr>
              <p:cNvPr id="14" name="墨迹 13"/>
            </p:nvPicPr>
            <p:blipFill>
              <a:blip r:embed="rId19"/>
            </p:blipFill>
            <p:spPr>
              <a:xfrm>
                <a:off x="5158740" y="4575175"/>
                <a:ext cx="1176020" cy="13335"/>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5" name="墨迹 14"/>
              <p14:cNvContentPartPr/>
              <p14:nvPr/>
            </p14:nvContentPartPr>
            <p14:xfrm>
              <a:off x="7454265" y="4549775"/>
              <a:ext cx="3544570" cy="93980"/>
            </p14:xfrm>
          </p:contentPart>
        </mc:Choice>
        <mc:Fallback xmlns="">
          <p:pic>
            <p:nvPicPr>
              <p:cNvPr id="15" name="墨迹 14"/>
            </p:nvPicPr>
            <p:blipFill>
              <a:blip r:embed="rId21"/>
            </p:blipFill>
            <p:spPr>
              <a:xfrm>
                <a:off x="7454265" y="4549775"/>
                <a:ext cx="3544570" cy="93980"/>
              </a:xfrm>
              <a:prstGeom prst="rect"/>
            </p:spPr>
          </p:pic>
        </mc:Fallback>
      </mc:AlternateContent>
    </p:spTree>
    <p:custDataLst>
      <p:tags r:id="rId22"/>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28670" y="608400"/>
            <a:ext cx="10969200" cy="705600"/>
          </a:xfrm>
        </p:spPr>
        <p:txBody>
          <a:bodyPr/>
          <a:p>
            <a:r>
              <a:rPr lang="en-US" altLang="zh-CN"/>
              <a:t>B+</a:t>
            </a:r>
            <a:r>
              <a:rPr lang="zh-CN" altLang="en-US"/>
              <a:t>树</a:t>
            </a:r>
            <a:endParaRPr lang="zh-CN" altLang="en-US"/>
          </a:p>
        </p:txBody>
      </p:sp>
      <p:pic>
        <p:nvPicPr>
          <p:cNvPr id="4" name="内容占位符 3"/>
          <p:cNvPicPr>
            <a:picLocks noChangeAspect="1"/>
          </p:cNvPicPr>
          <p:nvPr>
            <p:ph idx="1"/>
          </p:nvPr>
        </p:nvPicPr>
        <p:blipFill>
          <a:blip r:embed="rId1"/>
          <a:stretch>
            <a:fillRect/>
          </a:stretch>
        </p:blipFill>
        <p:spPr>
          <a:xfrm>
            <a:off x="1821180" y="468630"/>
            <a:ext cx="9873615" cy="5575935"/>
          </a:xfrm>
          <a:prstGeom prst="rect">
            <a:avLst/>
          </a:prstGeom>
        </p:spPr>
      </p:pic>
      <p:sp>
        <p:nvSpPr>
          <p:cNvPr id="3" name="文本框 2"/>
          <p:cNvSpPr txBox="1"/>
          <p:nvPr/>
        </p:nvSpPr>
        <p:spPr>
          <a:xfrm>
            <a:off x="228600" y="1553845"/>
            <a:ext cx="1873885" cy="2306955"/>
          </a:xfrm>
          <a:prstGeom prst="rect">
            <a:avLst/>
          </a:prstGeom>
          <a:noFill/>
        </p:spPr>
        <p:txBody>
          <a:bodyPr wrap="square" rtlCol="0">
            <a:spAutoFit/>
          </a:bodyPr>
          <a:p>
            <a:r>
              <a:rPr lang="zh-CN" altLang="en-US" b="1">
                <a:solidFill>
                  <a:schemeClr val="tx1"/>
                </a:solidFill>
              </a:rPr>
              <a:t>利用</a:t>
            </a:r>
            <a:r>
              <a:rPr lang="zh-CN" altLang="en-US" b="1">
                <a:solidFill>
                  <a:schemeClr val="accent6"/>
                </a:solidFill>
              </a:rPr>
              <a:t>局部性原理</a:t>
            </a:r>
            <a:r>
              <a:rPr lang="zh-CN" altLang="en-US" b="1">
                <a:solidFill>
                  <a:schemeClr val="tx1"/>
                </a:solidFill>
              </a:rPr>
              <a:t>，如果是数据与数据之间存放的很近，那么就可以</a:t>
            </a:r>
            <a:r>
              <a:rPr lang="zh-CN" altLang="en-US" b="1">
                <a:solidFill>
                  <a:schemeClr val="accent6"/>
                </a:solidFill>
              </a:rPr>
              <a:t>提前将数据读进缓冲区</a:t>
            </a:r>
            <a:r>
              <a:rPr lang="zh-CN" altLang="en-US" b="1">
                <a:solidFill>
                  <a:schemeClr val="tx1"/>
                </a:solidFill>
              </a:rPr>
              <a:t>中，进一步提高数据查询的效率</a:t>
            </a:r>
            <a:endParaRPr lang="zh-CN" altLang="en-US" b="1">
              <a:solidFill>
                <a:schemeClr val="tx1"/>
              </a:solidFill>
            </a:endParaRPr>
          </a:p>
        </p:txBody>
      </p:sp>
      <mc:AlternateContent xmlns:mc="http://schemas.openxmlformats.org/markup-compatibility/2006" xmlns:p14="http://schemas.microsoft.com/office/powerpoint/2010/main">
        <mc:Choice Requires="p14">
          <p:contentPart r:id="rId2" p14:bwMode="auto">
            <p14:nvContentPartPr>
              <p14:cNvPr id="5" name="墨迹 4"/>
              <p14:cNvContentPartPr/>
              <p14:nvPr/>
            </p14:nvContentPartPr>
            <p14:xfrm>
              <a:off x="5659755" y="562610"/>
              <a:ext cx="2155825" cy="1137920"/>
            </p14:xfrm>
          </p:contentPart>
        </mc:Choice>
        <mc:Fallback xmlns="">
          <p:pic>
            <p:nvPicPr>
              <p:cNvPr id="5" name="墨迹 4"/>
            </p:nvPicPr>
            <p:blipFill>
              <a:blip r:embed="rId3"/>
            </p:blipFill>
            <p:spPr>
              <a:xfrm>
                <a:off x="5659755" y="562610"/>
                <a:ext cx="2155825" cy="1137920"/>
              </a:xfrm>
              <a:prstGeom prst="rect"/>
            </p:spPr>
          </p:pic>
        </mc:Fallback>
      </mc:AlternateContent>
      <p:sp>
        <p:nvSpPr>
          <p:cNvPr id="6" name="文本框 5"/>
          <p:cNvSpPr txBox="1"/>
          <p:nvPr/>
        </p:nvSpPr>
        <p:spPr>
          <a:xfrm>
            <a:off x="8108950" y="252095"/>
            <a:ext cx="2839720" cy="1198880"/>
          </a:xfrm>
          <a:prstGeom prst="rect">
            <a:avLst/>
          </a:prstGeom>
          <a:noFill/>
        </p:spPr>
        <p:txBody>
          <a:bodyPr wrap="square" rtlCol="0">
            <a:spAutoFit/>
          </a:bodyPr>
          <a:p>
            <a:r>
              <a:rPr lang="zh-CN" altLang="en-US"/>
              <a:t>注意：对于</a:t>
            </a:r>
            <a:r>
              <a:rPr lang="en-US" altLang="zh-CN"/>
              <a:t>B+</a:t>
            </a:r>
            <a:r>
              <a:rPr lang="zh-CN" altLang="en-US"/>
              <a:t>树的</a:t>
            </a:r>
            <a:r>
              <a:rPr lang="zh-CN" altLang="en-US" b="1">
                <a:solidFill>
                  <a:schemeClr val="accent6"/>
                </a:solidFill>
              </a:rPr>
              <a:t>根节点</a:t>
            </a:r>
            <a:r>
              <a:rPr lang="zh-CN" altLang="en-US" b="1">
                <a:solidFill>
                  <a:srgbClr val="FF0000"/>
                </a:solidFill>
              </a:rPr>
              <a:t>常驻内存，那又减少了一次磁盘</a:t>
            </a:r>
            <a:r>
              <a:rPr lang="en-US" altLang="zh-CN" b="1">
                <a:solidFill>
                  <a:srgbClr val="FF0000"/>
                </a:solidFill>
              </a:rPr>
              <a:t>IO</a:t>
            </a:r>
            <a:r>
              <a:rPr lang="zh-CN" altLang="en-US" b="1">
                <a:solidFill>
                  <a:srgbClr val="FF0000"/>
                </a:solidFill>
              </a:rPr>
              <a:t>操作，所以能更快提高查询速度</a:t>
            </a:r>
            <a:endParaRPr lang="zh-CN" altLang="en-US" b="1">
              <a:solidFill>
                <a:srgbClr val="FF0000"/>
              </a:solidFill>
            </a:endParaRPr>
          </a:p>
        </p:txBody>
      </p:sp>
      <p:cxnSp>
        <p:nvCxnSpPr>
          <p:cNvPr id="7" name="直接箭头连接符 6"/>
          <p:cNvCxnSpPr/>
          <p:nvPr/>
        </p:nvCxnSpPr>
        <p:spPr>
          <a:xfrm flipV="1">
            <a:off x="4240530" y="2512695"/>
            <a:ext cx="1376045" cy="889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cxnSp>
        <p:nvCxnSpPr>
          <p:cNvPr id="8" name="直接箭头连接符 7"/>
          <p:cNvCxnSpPr/>
          <p:nvPr/>
        </p:nvCxnSpPr>
        <p:spPr>
          <a:xfrm flipV="1">
            <a:off x="7626350" y="2503805"/>
            <a:ext cx="1376045" cy="889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10" name="文本框 9"/>
          <p:cNvSpPr txBox="1"/>
          <p:nvPr/>
        </p:nvSpPr>
        <p:spPr>
          <a:xfrm>
            <a:off x="1416685" y="0"/>
            <a:ext cx="4990465" cy="368300"/>
          </a:xfrm>
          <a:prstGeom prst="rect">
            <a:avLst/>
          </a:prstGeom>
          <a:noFill/>
        </p:spPr>
        <p:txBody>
          <a:bodyPr wrap="square" rtlCol="0">
            <a:spAutoFit/>
          </a:bodyPr>
          <a:p>
            <a:r>
              <a:rPr lang="zh-CN" altLang="en-US"/>
              <a:t>两层：</a:t>
            </a:r>
            <a:r>
              <a:rPr lang="en-US" altLang="zh-CN"/>
              <a:t>1000 * 1000 = </a:t>
            </a:r>
            <a:r>
              <a:rPr lang="en-US" altLang="zh-CN">
                <a:solidFill>
                  <a:srgbClr val="FF0000"/>
                </a:solidFill>
              </a:rPr>
              <a:t>1000000   </a:t>
            </a:r>
            <a:r>
              <a:rPr lang="en-US" altLang="zh-CN" b="1">
                <a:solidFill>
                  <a:schemeClr val="accent6"/>
                </a:solidFill>
              </a:rPr>
              <a:t>1</a:t>
            </a:r>
            <a:r>
              <a:rPr lang="zh-CN" altLang="en-US" b="1">
                <a:solidFill>
                  <a:schemeClr val="accent6"/>
                </a:solidFill>
              </a:rPr>
              <a:t>百万条</a:t>
            </a:r>
            <a:endParaRPr lang="zh-CN" altLang="en-US" b="1">
              <a:solidFill>
                <a:schemeClr val="accent6"/>
              </a:solidFill>
            </a:endParaRPr>
          </a:p>
        </p:txBody>
      </p:sp>
      <p:sp>
        <p:nvSpPr>
          <p:cNvPr id="11" name="文本框 10"/>
          <p:cNvSpPr txBox="1"/>
          <p:nvPr/>
        </p:nvSpPr>
        <p:spPr>
          <a:xfrm>
            <a:off x="1445895" y="321310"/>
            <a:ext cx="5055235" cy="394335"/>
          </a:xfrm>
          <a:prstGeom prst="rect">
            <a:avLst/>
          </a:prstGeom>
          <a:noFill/>
        </p:spPr>
        <p:txBody>
          <a:bodyPr wrap="square" rtlCol="0">
            <a:noAutofit/>
          </a:bodyPr>
          <a:p>
            <a:r>
              <a:rPr lang="zh-CN" altLang="en-US"/>
              <a:t>三层：</a:t>
            </a:r>
            <a:r>
              <a:rPr lang="en-US" altLang="zh-CN"/>
              <a:t>1000 * 1000 * 1000 = 10^9   </a:t>
            </a:r>
            <a:r>
              <a:rPr lang="en-US" altLang="zh-CN" b="1">
                <a:solidFill>
                  <a:schemeClr val="accent6"/>
                </a:solidFill>
              </a:rPr>
              <a:t>10</a:t>
            </a:r>
            <a:r>
              <a:rPr lang="zh-CN" altLang="en-US" b="1">
                <a:solidFill>
                  <a:schemeClr val="accent6"/>
                </a:solidFill>
              </a:rPr>
              <a:t>亿条</a:t>
            </a:r>
            <a:endParaRPr lang="zh-CN" altLang="en-US" b="1">
              <a:solidFill>
                <a:schemeClr val="accent6"/>
              </a:solidFill>
            </a:endParaRPr>
          </a:p>
        </p:txBody>
      </p:sp>
      <p:sp>
        <p:nvSpPr>
          <p:cNvPr id="9" name="文本框 8"/>
          <p:cNvSpPr txBox="1"/>
          <p:nvPr/>
        </p:nvSpPr>
        <p:spPr>
          <a:xfrm>
            <a:off x="347345" y="6144895"/>
            <a:ext cx="8476615" cy="368300"/>
          </a:xfrm>
          <a:prstGeom prst="rect">
            <a:avLst/>
          </a:prstGeom>
          <a:noFill/>
        </p:spPr>
        <p:txBody>
          <a:bodyPr wrap="square" rtlCol="0">
            <a:spAutoFit/>
          </a:bodyPr>
          <a:p>
            <a:r>
              <a:rPr lang="zh-CN" altLang="en-US"/>
              <a:t>通过主键</a:t>
            </a:r>
            <a:r>
              <a:rPr lang="en-US" altLang="zh-CN"/>
              <a:t>id </a:t>
            </a:r>
            <a:r>
              <a:rPr lang="zh-CN" altLang="en-US"/>
              <a:t>建立的</a:t>
            </a:r>
            <a:r>
              <a:rPr lang="en-US" altLang="zh-CN"/>
              <a:t>B+Three, </a:t>
            </a:r>
            <a:r>
              <a:rPr lang="zh-CN" altLang="en-US"/>
              <a:t>非叶子节点没有数据，</a:t>
            </a:r>
            <a:r>
              <a:rPr lang="zh-CN" altLang="en-US">
                <a:solidFill>
                  <a:srgbClr val="FF0000"/>
                </a:solidFill>
              </a:rPr>
              <a:t>只有叶子节点上才有数据</a:t>
            </a:r>
            <a:endParaRPr lang="zh-CN" altLang="en-US">
              <a:solidFill>
                <a:srgbClr val="FF0000"/>
              </a:solidFill>
            </a:endParaRPr>
          </a:p>
        </p:txBody>
      </p:sp>
    </p:spTree>
    <p:custDataLst>
      <p:tags r:id="rId4"/>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390111" y="1956656"/>
            <a:ext cx="8756374" cy="2584450"/>
          </a:xfrm>
          <a:prstGeom prst="rect">
            <a:avLst/>
          </a:prstGeom>
          <a:noFill/>
        </p:spPr>
        <p:txBody>
          <a:bodyPr wrap="square" rtlCol="0">
            <a:spAutoFit/>
          </a:bodyPr>
          <a:lstStyle/>
          <a:p>
            <a:r>
              <a:rPr lang="zh-CN" altLang="en-US" dirty="0">
                <a:solidFill>
                  <a:srgbClr val="FF0000"/>
                </a:solidFill>
              </a:rPr>
              <a:t>页</a:t>
            </a:r>
            <a:r>
              <a:rPr lang="zh-CN" altLang="en-US" dirty="0"/>
              <a:t>是 </a:t>
            </a:r>
            <a:r>
              <a:rPr lang="en-US" altLang="zh-CN" dirty="0" err="1"/>
              <a:t>InnoDB</a:t>
            </a:r>
            <a:r>
              <a:rPr lang="en-US" altLang="zh-CN" dirty="0"/>
              <a:t> </a:t>
            </a:r>
            <a:r>
              <a:rPr lang="zh-CN" altLang="en-US" dirty="0"/>
              <a:t>磁盘管理的最小单位。在 </a:t>
            </a:r>
            <a:r>
              <a:rPr lang="en-US" altLang="zh-CN" dirty="0" err="1"/>
              <a:t>InnoDB</a:t>
            </a:r>
            <a:r>
              <a:rPr lang="en-US" altLang="zh-CN" dirty="0"/>
              <a:t> </a:t>
            </a:r>
            <a:r>
              <a:rPr lang="zh-CN" altLang="en-US" dirty="0"/>
              <a:t>存储引擎中</a:t>
            </a:r>
            <a:r>
              <a:rPr lang="en-US" altLang="zh-CN" dirty="0"/>
              <a:t>,</a:t>
            </a:r>
            <a:r>
              <a:rPr lang="en-US" altLang="zh-CN" dirty="0">
                <a:solidFill>
                  <a:srgbClr val="FF0000"/>
                </a:solidFill>
              </a:rPr>
              <a:t> </a:t>
            </a:r>
            <a:r>
              <a:rPr lang="zh-CN" altLang="en-US" dirty="0">
                <a:solidFill>
                  <a:srgbClr val="FF0000"/>
                </a:solidFill>
              </a:rPr>
              <a:t>页默认大小为</a:t>
            </a:r>
            <a:r>
              <a:rPr lang="en-US" altLang="zh-CN" dirty="0">
                <a:solidFill>
                  <a:srgbClr val="FF0000"/>
                </a:solidFill>
              </a:rPr>
              <a:t>16KB</a:t>
            </a:r>
            <a:r>
              <a:rPr lang="zh-CN" altLang="en-US" dirty="0"/>
              <a:t>。</a:t>
            </a:r>
            <a:endParaRPr lang="en-US" altLang="zh-CN" dirty="0"/>
          </a:p>
          <a:p>
            <a:r>
              <a:rPr lang="zh-CN" altLang="en-US" dirty="0"/>
              <a:t>可以通过参数</a:t>
            </a:r>
            <a:r>
              <a:rPr lang="zh-CN" altLang="en-US" dirty="0">
                <a:solidFill>
                  <a:srgbClr val="FF0000"/>
                </a:solidFill>
              </a:rPr>
              <a:t> </a:t>
            </a:r>
            <a:r>
              <a:rPr lang="en-US" altLang="zh-CN" dirty="0" err="1">
                <a:solidFill>
                  <a:srgbClr val="FF0000"/>
                </a:solidFill>
              </a:rPr>
              <a:t>innodb_page_size</a:t>
            </a:r>
            <a:r>
              <a:rPr lang="en-US" altLang="zh-CN" dirty="0"/>
              <a:t> </a:t>
            </a:r>
            <a:r>
              <a:rPr lang="zh-CN" altLang="en-US" dirty="0"/>
              <a:t>将页的大小设置为 </a:t>
            </a:r>
            <a:r>
              <a:rPr lang="en-US" altLang="zh-CN" dirty="0"/>
              <a:t>4K</a:t>
            </a:r>
            <a:r>
              <a:rPr lang="zh-CN" altLang="en-US" dirty="0"/>
              <a:t>、</a:t>
            </a:r>
            <a:r>
              <a:rPr lang="en-US" altLang="zh-CN" dirty="0"/>
              <a:t>8K </a:t>
            </a:r>
            <a:r>
              <a:rPr lang="zh-CN" altLang="en-US" dirty="0"/>
              <a:t>和 </a:t>
            </a:r>
            <a:r>
              <a:rPr lang="en-US" altLang="zh-CN" dirty="0"/>
              <a:t>16K</a:t>
            </a:r>
            <a:r>
              <a:rPr lang="zh-CN" altLang="en-US" dirty="0"/>
              <a:t>。</a:t>
            </a:r>
            <a:endParaRPr lang="en-US" altLang="zh-CN" dirty="0"/>
          </a:p>
          <a:p>
            <a:endParaRPr lang="en-US" altLang="zh-CN" dirty="0"/>
          </a:p>
          <a:p>
            <a:r>
              <a:rPr lang="en-US" altLang="zh-CN" dirty="0" err="1"/>
              <a:t>InnoDB</a:t>
            </a:r>
            <a:r>
              <a:rPr lang="en-US" altLang="zh-CN" dirty="0"/>
              <a:t> </a:t>
            </a:r>
            <a:r>
              <a:rPr lang="zh-CN" altLang="en-US" dirty="0"/>
              <a:t>每次</a:t>
            </a:r>
            <a:r>
              <a:rPr lang="zh-CN" altLang="en-US" dirty="0">
                <a:solidFill>
                  <a:srgbClr val="FF0000"/>
                </a:solidFill>
              </a:rPr>
              <a:t>至少会将 </a:t>
            </a:r>
            <a:r>
              <a:rPr lang="en-US" altLang="zh-CN" dirty="0">
                <a:solidFill>
                  <a:srgbClr val="FF0000"/>
                </a:solidFill>
              </a:rPr>
              <a:t>1 </a:t>
            </a:r>
            <a:r>
              <a:rPr lang="zh-CN" altLang="en-US" dirty="0">
                <a:solidFill>
                  <a:srgbClr val="FF0000"/>
                </a:solidFill>
              </a:rPr>
              <a:t>个页的数据从磁盘</a:t>
            </a:r>
            <a:r>
              <a:rPr lang="zh-CN" altLang="en-US" b="1" dirty="0">
                <a:solidFill>
                  <a:srgbClr val="FF0000"/>
                </a:solidFill>
              </a:rPr>
              <a:t>读取</a:t>
            </a:r>
            <a:r>
              <a:rPr lang="zh-CN" altLang="en-US" dirty="0">
                <a:solidFill>
                  <a:srgbClr val="FF0000"/>
                </a:solidFill>
              </a:rPr>
              <a:t>到内存</a:t>
            </a:r>
            <a:r>
              <a:rPr lang="zh-CN" altLang="en-US" dirty="0"/>
              <a:t>，每次至少也会</a:t>
            </a:r>
            <a:r>
              <a:rPr lang="zh-CN" altLang="en-US" dirty="0">
                <a:solidFill>
                  <a:srgbClr val="FF0000"/>
                </a:solidFill>
              </a:rPr>
              <a:t>将 </a:t>
            </a:r>
            <a:r>
              <a:rPr lang="en-US" altLang="zh-CN" dirty="0">
                <a:solidFill>
                  <a:srgbClr val="FF0000"/>
                </a:solidFill>
              </a:rPr>
              <a:t>1 </a:t>
            </a:r>
            <a:r>
              <a:rPr lang="zh-CN" altLang="en-US" dirty="0">
                <a:solidFill>
                  <a:srgbClr val="FF0000"/>
                </a:solidFill>
              </a:rPr>
              <a:t>个页的数据从内存</a:t>
            </a:r>
            <a:r>
              <a:rPr lang="zh-CN" altLang="en-US" b="1" dirty="0">
                <a:solidFill>
                  <a:srgbClr val="FF0000"/>
                </a:solidFill>
              </a:rPr>
              <a:t>写到</a:t>
            </a:r>
            <a:r>
              <a:rPr lang="zh-CN" altLang="en-US" dirty="0">
                <a:solidFill>
                  <a:srgbClr val="FF0000"/>
                </a:solidFill>
              </a:rPr>
              <a:t>磁盘</a:t>
            </a:r>
            <a:r>
              <a:rPr lang="zh-CN" altLang="en-US" dirty="0"/>
              <a:t>。</a:t>
            </a:r>
            <a:endParaRPr lang="en-US" altLang="zh-CN" dirty="0"/>
          </a:p>
          <a:p>
            <a:endParaRPr lang="en-US" altLang="zh-CN" dirty="0"/>
          </a:p>
          <a:p>
            <a:r>
              <a:rPr lang="zh-CN" altLang="en-US" dirty="0"/>
              <a:t>在</a:t>
            </a:r>
            <a:r>
              <a:rPr lang="en-US" altLang="zh-CN" dirty="0" err="1"/>
              <a:t>InnoDB</a:t>
            </a:r>
            <a:r>
              <a:rPr lang="zh-CN" altLang="en-US" dirty="0"/>
              <a:t>存储引擎中，有很多种页类型。其中最重要的是</a:t>
            </a:r>
            <a:r>
              <a:rPr lang="zh-CN" altLang="en-US" b="1" dirty="0">
                <a:solidFill>
                  <a:srgbClr val="FF0000"/>
                </a:solidFill>
              </a:rPr>
              <a:t>数据页</a:t>
            </a:r>
            <a:r>
              <a:rPr lang="zh-CN" altLang="en-US" dirty="0"/>
              <a:t>，也叫 </a:t>
            </a:r>
            <a:r>
              <a:rPr lang="en-US" altLang="zh-CN" dirty="0"/>
              <a:t>B-tree Node</a:t>
            </a:r>
            <a:r>
              <a:rPr lang="zh-CN" altLang="en-US" dirty="0"/>
              <a:t>。里面存储了</a:t>
            </a:r>
            <a:r>
              <a:rPr lang="zh-CN" altLang="en-US" dirty="0">
                <a:solidFill>
                  <a:srgbClr val="FF0000"/>
                </a:solidFill>
              </a:rPr>
              <a:t>索引和数据</a:t>
            </a:r>
            <a:r>
              <a:rPr lang="zh-CN" altLang="en-US" dirty="0"/>
              <a:t>的信息。</a:t>
            </a:r>
            <a:endParaRPr lang="en-US" altLang="zh-CN" dirty="0"/>
          </a:p>
          <a:p>
            <a:endParaRPr lang="zh-CN" altLang="en-US" dirty="0"/>
          </a:p>
        </p:txBody>
      </p:sp>
      <p:sp>
        <p:nvSpPr>
          <p:cNvPr id="3" name="标题 1"/>
          <p:cNvSpPr>
            <a:spLocks noGrp="1"/>
          </p:cNvSpPr>
          <p:nvPr/>
        </p:nvSpPr>
        <p:spPr>
          <a:xfrm>
            <a:off x="608400" y="608400"/>
            <a:ext cx="10969200"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dirty="0" err="1">
                <a:latin typeface="+mj-ea"/>
                <a:sym typeface="+mn-ea"/>
              </a:rPr>
              <a:t>InnoDB</a:t>
            </a:r>
            <a:r>
              <a:rPr lang="zh-CN" altLang="en-US" dirty="0">
                <a:latin typeface="+mj-ea"/>
                <a:sym typeface="+mn-ea"/>
              </a:rPr>
              <a:t>数据页格式</a:t>
            </a: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28002" y="0"/>
            <a:ext cx="6936314" cy="68580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49006" y="248478"/>
            <a:ext cx="9094305" cy="7662545"/>
          </a:xfrm>
          <a:prstGeom prst="rect">
            <a:avLst/>
          </a:prstGeom>
          <a:noFill/>
        </p:spPr>
        <p:txBody>
          <a:bodyPr wrap="square" rtlCol="0">
            <a:spAutoFit/>
          </a:bodyPr>
          <a:lstStyle/>
          <a:p>
            <a:r>
              <a:rPr lang="en-US" altLang="zh-CN" sz="2400" b="1" dirty="0"/>
              <a:t>File Header</a:t>
            </a:r>
            <a:endParaRPr lang="en-US" altLang="zh-CN" sz="2400" b="1" dirty="0"/>
          </a:p>
          <a:p>
            <a:r>
              <a:rPr lang="zh-CN" altLang="en-US" dirty="0"/>
              <a:t>        主要存储表空间相关信息</a:t>
            </a:r>
            <a:endParaRPr lang="en-US" altLang="zh-CN" dirty="0"/>
          </a:p>
          <a:p>
            <a:endParaRPr lang="en-US" altLang="zh-CN" dirty="0"/>
          </a:p>
          <a:p>
            <a:r>
              <a:rPr lang="en-US" altLang="zh-CN" sz="2400" b="1" dirty="0"/>
              <a:t>Page Header</a:t>
            </a:r>
            <a:endParaRPr lang="en-US" altLang="zh-CN" sz="2400" b="1" dirty="0"/>
          </a:p>
          <a:p>
            <a:r>
              <a:rPr lang="zh-CN" altLang="en-US" dirty="0"/>
              <a:t>        主要存储</a:t>
            </a:r>
            <a:r>
              <a:rPr lang="zh-CN" altLang="en-US" dirty="0">
                <a:solidFill>
                  <a:srgbClr val="FF0000"/>
                </a:solidFill>
              </a:rPr>
              <a:t>数据页的元信息</a:t>
            </a:r>
            <a:endParaRPr lang="en-US" altLang="zh-CN" dirty="0">
              <a:solidFill>
                <a:srgbClr val="FF0000"/>
              </a:solidFill>
            </a:endParaRPr>
          </a:p>
          <a:p>
            <a:endParaRPr lang="en-US" altLang="zh-CN" dirty="0"/>
          </a:p>
          <a:p>
            <a:r>
              <a:rPr lang="en-US" altLang="zh-CN" sz="2400" b="1" dirty="0"/>
              <a:t>Infimum + Supremum Records</a:t>
            </a:r>
            <a:endParaRPr lang="en-US" altLang="zh-CN" sz="2400" b="1" dirty="0"/>
          </a:p>
          <a:p>
            <a:r>
              <a:rPr lang="zh-CN" altLang="en-US" dirty="0"/>
              <a:t>        每个数据页中</a:t>
            </a:r>
            <a:r>
              <a:rPr lang="zh-CN" altLang="en-US" dirty="0">
                <a:solidFill>
                  <a:srgbClr val="FF0000"/>
                </a:solidFill>
              </a:rPr>
              <a:t>有两个虚拟行记录</a:t>
            </a:r>
            <a:r>
              <a:rPr lang="zh-CN" altLang="en-US" dirty="0"/>
              <a:t>用来限定记录的边界，</a:t>
            </a:r>
            <a:r>
              <a:rPr lang="en-US" altLang="zh-CN" dirty="0"/>
              <a:t>infimum record </a:t>
            </a:r>
            <a:r>
              <a:rPr lang="zh-CN" altLang="en-US" dirty="0"/>
              <a:t>是数据页上最小的记录，</a:t>
            </a:r>
            <a:r>
              <a:rPr lang="en-US" altLang="zh-CN" dirty="0"/>
              <a:t>supremum record </a:t>
            </a:r>
            <a:r>
              <a:rPr lang="zh-CN" altLang="en-US" dirty="0"/>
              <a:t>是数据页上最大的记录。</a:t>
            </a:r>
            <a:endParaRPr lang="en-US" altLang="zh-CN" dirty="0"/>
          </a:p>
          <a:p>
            <a:endParaRPr lang="en-US" altLang="zh-CN" dirty="0"/>
          </a:p>
          <a:p>
            <a:r>
              <a:rPr lang="en-US" altLang="zh-CN" sz="2400" b="1" dirty="0"/>
              <a:t>User Records</a:t>
            </a:r>
            <a:endParaRPr lang="en-US" altLang="zh-CN" sz="2400" b="1" dirty="0"/>
          </a:p>
          <a:p>
            <a:r>
              <a:rPr lang="en-US" altLang="zh-CN" dirty="0"/>
              <a:t>         </a:t>
            </a:r>
            <a:r>
              <a:rPr lang="zh-CN" altLang="en-US" dirty="0"/>
              <a:t>用户数据，</a:t>
            </a:r>
            <a:r>
              <a:rPr lang="zh-CN" altLang="en-US" dirty="0">
                <a:solidFill>
                  <a:srgbClr val="FF0000"/>
                </a:solidFill>
              </a:rPr>
              <a:t>实际存储的行记录</a:t>
            </a:r>
            <a:r>
              <a:rPr lang="zh-CN" altLang="en-US" dirty="0"/>
              <a:t>。</a:t>
            </a:r>
            <a:endParaRPr lang="en-US" altLang="zh-CN" dirty="0"/>
          </a:p>
          <a:p>
            <a:endParaRPr lang="en-US" altLang="zh-CN" dirty="0"/>
          </a:p>
          <a:p>
            <a:r>
              <a:rPr lang="en-US" altLang="zh-CN" sz="2400" b="1" dirty="0"/>
              <a:t>Free Space</a:t>
            </a:r>
            <a:endParaRPr lang="en-US" altLang="zh-CN" sz="2400" b="1" dirty="0"/>
          </a:p>
          <a:p>
            <a:r>
              <a:rPr lang="en-US" altLang="zh-CN" dirty="0"/>
              <a:t>         </a:t>
            </a:r>
            <a:r>
              <a:rPr lang="zh-CN" altLang="en-US" dirty="0"/>
              <a:t>空闲空间。</a:t>
            </a:r>
            <a:endParaRPr lang="en-US" altLang="zh-CN" dirty="0"/>
          </a:p>
          <a:p>
            <a:endParaRPr lang="en-US" altLang="zh-CN" dirty="0"/>
          </a:p>
          <a:p>
            <a:r>
              <a:rPr lang="en-US" altLang="zh-CN" sz="2400" b="1" dirty="0"/>
              <a:t>Page Directory</a:t>
            </a:r>
            <a:endParaRPr lang="en-US" altLang="zh-CN" sz="2400" b="1" dirty="0"/>
          </a:p>
          <a:p>
            <a:r>
              <a:rPr lang="en-US" altLang="zh-CN" dirty="0"/>
              <a:t>          </a:t>
            </a:r>
            <a:r>
              <a:rPr lang="zh-CN" altLang="en-US" dirty="0">
                <a:solidFill>
                  <a:srgbClr val="FF0000"/>
                </a:solidFill>
              </a:rPr>
              <a:t>页目录，存放了记录的相对位置</a:t>
            </a:r>
            <a:r>
              <a:rPr lang="zh-CN" altLang="en-US" dirty="0"/>
              <a:t>。</a:t>
            </a:r>
            <a:endParaRPr lang="en-US" altLang="zh-CN" dirty="0"/>
          </a:p>
          <a:p>
            <a:endParaRPr lang="en-US" altLang="zh-CN" dirty="0"/>
          </a:p>
          <a:p>
            <a:r>
              <a:rPr lang="en-US" altLang="zh-CN" sz="2400" b="1" dirty="0"/>
              <a:t>File Trailer</a:t>
            </a:r>
            <a:endParaRPr lang="en-US" altLang="zh-CN" sz="2400" b="1" dirty="0"/>
          </a:p>
          <a:p>
            <a:r>
              <a:rPr lang="en-US" altLang="zh-CN" dirty="0"/>
              <a:t>         </a:t>
            </a:r>
            <a:r>
              <a:rPr lang="zh-CN" altLang="en-US" dirty="0"/>
              <a:t>位于数据页的最后，用来检测页是否完整地写入磁盘。</a:t>
            </a:r>
            <a:endParaRPr lang="en-US" altLang="zh-CN" dirty="0"/>
          </a:p>
          <a:p>
            <a:r>
              <a:rPr lang="en-US" altLang="zh-CN" dirty="0"/>
              <a:t>         </a:t>
            </a:r>
            <a:endParaRPr lang="en-US" altLang="zh-CN" dirty="0"/>
          </a:p>
          <a:p>
            <a:endParaRPr lang="en-US" altLang="zh-CN" dirty="0"/>
          </a:p>
          <a:p>
            <a:endParaRPr lang="en-US" altLang="zh-CN" dirty="0"/>
          </a:p>
          <a:p>
            <a:endParaRPr lang="en-US" altLang="zh-CN"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880240" y="390575"/>
            <a:ext cx="6431837" cy="4564776"/>
          </a:xfrm>
          <a:prstGeom prst="rect">
            <a:avLst/>
          </a:prstGeom>
        </p:spPr>
      </p:pic>
      <p:sp>
        <p:nvSpPr>
          <p:cNvPr id="4" name="文本框 3"/>
          <p:cNvSpPr txBox="1"/>
          <p:nvPr/>
        </p:nvSpPr>
        <p:spPr>
          <a:xfrm>
            <a:off x="1806010" y="5391186"/>
            <a:ext cx="9014791" cy="922020"/>
          </a:xfrm>
          <a:prstGeom prst="rect">
            <a:avLst/>
          </a:prstGeom>
          <a:noFill/>
        </p:spPr>
        <p:txBody>
          <a:bodyPr wrap="square" rtlCol="0">
            <a:spAutoFit/>
          </a:bodyPr>
          <a:lstStyle/>
          <a:p>
            <a:r>
              <a:rPr lang="zh-CN" altLang="en-US" dirty="0">
                <a:solidFill>
                  <a:srgbClr val="FF0000"/>
                </a:solidFill>
              </a:rPr>
              <a:t>行记录</a:t>
            </a:r>
            <a:r>
              <a:rPr lang="zh-CN" altLang="en-US" dirty="0"/>
              <a:t>是用</a:t>
            </a:r>
            <a:r>
              <a:rPr lang="zh-CN" altLang="en-US" dirty="0">
                <a:solidFill>
                  <a:srgbClr val="FF0000"/>
                </a:solidFill>
              </a:rPr>
              <a:t>链表形式</a:t>
            </a:r>
            <a:r>
              <a:rPr lang="zh-CN" altLang="en-US" dirty="0"/>
              <a:t>组织的，最小最大记录相当于两个哨兵。</a:t>
            </a:r>
            <a:r>
              <a:rPr lang="en-US" altLang="zh-CN" dirty="0">
                <a:solidFill>
                  <a:srgbClr val="FF0000"/>
                </a:solidFill>
              </a:rPr>
              <a:t>Page Directory</a:t>
            </a:r>
            <a:r>
              <a:rPr lang="zh-CN" altLang="en-US" dirty="0"/>
              <a:t>是一个数组，里面包含很多指向记录的指针</a:t>
            </a:r>
            <a:r>
              <a:rPr lang="en-US" altLang="zh-CN" dirty="0"/>
              <a:t>(</a:t>
            </a:r>
            <a:r>
              <a:rPr lang="zh-CN" altLang="en-US" dirty="0"/>
              <a:t>又叫 </a:t>
            </a:r>
            <a:r>
              <a:rPr lang="en-US" altLang="zh-CN" dirty="0"/>
              <a:t>Slot)</a:t>
            </a:r>
            <a:r>
              <a:rPr lang="zh-CN" altLang="en-US" dirty="0"/>
              <a:t>，</a:t>
            </a:r>
            <a:r>
              <a:rPr lang="en-US" altLang="zh-CN" dirty="0"/>
              <a:t>S0</a:t>
            </a:r>
            <a:r>
              <a:rPr lang="zh-CN" altLang="en-US" dirty="0"/>
              <a:t>指向最小记录的链表</a:t>
            </a:r>
            <a:r>
              <a:rPr lang="en-US" altLang="zh-CN" dirty="0"/>
              <a:t>, Sn</a:t>
            </a:r>
            <a:r>
              <a:rPr lang="zh-CN" altLang="en-US" dirty="0"/>
              <a:t>指向最大记录的链表。</a:t>
            </a:r>
            <a:r>
              <a:rPr lang="en-US" altLang="zh-CN" dirty="0"/>
              <a:t>S1 ~ Sn-1 </a:t>
            </a:r>
            <a:r>
              <a:rPr lang="zh-CN" altLang="en-US" dirty="0"/>
              <a:t>的每条链的长度范围为 </a:t>
            </a:r>
            <a:r>
              <a:rPr lang="en-US" altLang="zh-CN" dirty="0"/>
              <a:t>[4, 8]</a:t>
            </a:r>
            <a:r>
              <a:rPr lang="zh-CN" altLang="en-US" dirty="0"/>
              <a:t>。</a:t>
            </a:r>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09707" y="1253077"/>
            <a:ext cx="6972904" cy="1867062"/>
          </a:xfrm>
          <a:prstGeom prst="rect">
            <a:avLst/>
          </a:prstGeom>
        </p:spPr>
      </p:pic>
      <p:sp>
        <p:nvSpPr>
          <p:cNvPr id="4" name="文本框 3"/>
          <p:cNvSpPr txBox="1"/>
          <p:nvPr/>
        </p:nvSpPr>
        <p:spPr>
          <a:xfrm>
            <a:off x="2521627" y="3916017"/>
            <a:ext cx="8070574" cy="922020"/>
          </a:xfrm>
          <a:prstGeom prst="rect">
            <a:avLst/>
          </a:prstGeom>
          <a:noFill/>
        </p:spPr>
        <p:txBody>
          <a:bodyPr wrap="square" rtlCol="0">
            <a:spAutoFit/>
          </a:bodyPr>
          <a:lstStyle/>
          <a:p>
            <a:r>
              <a:rPr lang="en-US" altLang="zh-CN" dirty="0"/>
              <a:t>File Header </a:t>
            </a:r>
            <a:r>
              <a:rPr lang="zh-CN" altLang="en-US" dirty="0"/>
              <a:t>里面有两个字段：</a:t>
            </a:r>
            <a:r>
              <a:rPr lang="en-US" altLang="zh-CN" dirty="0">
                <a:solidFill>
                  <a:srgbClr val="FF0000"/>
                </a:solidFill>
              </a:rPr>
              <a:t>FIL_PAGE_PREV </a:t>
            </a:r>
            <a:r>
              <a:rPr lang="zh-CN" altLang="en-US" dirty="0"/>
              <a:t>和 </a:t>
            </a:r>
            <a:r>
              <a:rPr lang="en-US" altLang="zh-CN" dirty="0">
                <a:solidFill>
                  <a:srgbClr val="FF0000"/>
                </a:solidFill>
              </a:rPr>
              <a:t>FIL_PAGE_NEXT</a:t>
            </a:r>
            <a:r>
              <a:rPr lang="en-US" altLang="zh-CN" dirty="0"/>
              <a:t> </a:t>
            </a:r>
            <a:r>
              <a:rPr lang="zh-CN" altLang="en-US" dirty="0"/>
              <a:t>用来表示上一个页和下一个页，因此，</a:t>
            </a:r>
            <a:r>
              <a:rPr lang="zh-CN" altLang="en-US" dirty="0">
                <a:solidFill>
                  <a:srgbClr val="FF0000"/>
                </a:solidFill>
              </a:rPr>
              <a:t>页与页之间是用双链表链接的</a:t>
            </a:r>
            <a:r>
              <a:rPr lang="zh-CN" altLang="en-US" dirty="0"/>
              <a:t>。页内的记录是由</a:t>
            </a:r>
            <a:r>
              <a:rPr lang="zh-CN" altLang="en-US" dirty="0">
                <a:solidFill>
                  <a:srgbClr val="FF0000"/>
                </a:solidFill>
              </a:rPr>
              <a:t>单链表</a:t>
            </a:r>
            <a:r>
              <a:rPr lang="zh-CN" altLang="en-US" dirty="0"/>
              <a:t>从大到小依次链接的。</a:t>
            </a:r>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索引分类</a:t>
            </a:r>
            <a:endParaRPr lang="zh-CN" altLang="en-US"/>
          </a:p>
        </p:txBody>
      </p:sp>
      <p:pic>
        <p:nvPicPr>
          <p:cNvPr id="4" name="内容占位符 3"/>
          <p:cNvPicPr>
            <a:picLocks noChangeAspect="1"/>
          </p:cNvPicPr>
          <p:nvPr>
            <p:ph idx="1"/>
          </p:nvPr>
        </p:nvPicPr>
        <p:blipFill>
          <a:blip r:embed="rId1"/>
          <a:stretch>
            <a:fillRect/>
          </a:stretch>
        </p:blipFill>
        <p:spPr>
          <a:xfrm>
            <a:off x="1083310" y="1985010"/>
            <a:ext cx="10320020" cy="2239010"/>
          </a:xfrm>
          <a:prstGeom prst="rect">
            <a:avLst/>
          </a:prstGeom>
        </p:spPr>
      </p:pic>
      <mc:AlternateContent xmlns:mc="http://schemas.openxmlformats.org/markup-compatibility/2006" xmlns:p14="http://schemas.microsoft.com/office/powerpoint/2010/main">
        <mc:Choice Requires="p14">
          <p:contentPart r:id="rId2" p14:bwMode="auto">
            <p14:nvContentPartPr>
              <p14:cNvPr id="5" name="墨迹 4"/>
              <p14:cNvContentPartPr/>
              <p14:nvPr/>
            </p14:nvContentPartPr>
            <p14:xfrm>
              <a:off x="3403600" y="3340100"/>
              <a:ext cx="1001395" cy="396240"/>
            </p14:xfrm>
          </p:contentPart>
        </mc:Choice>
        <mc:Fallback xmlns="">
          <p:pic>
            <p:nvPicPr>
              <p:cNvPr id="5" name="墨迹 4"/>
            </p:nvPicPr>
            <p:blipFill>
              <a:blip r:embed="rId3"/>
            </p:blipFill>
            <p:spPr>
              <a:xfrm>
                <a:off x="3403600" y="3340100"/>
                <a:ext cx="1001395" cy="396240"/>
              </a:xfrm>
              <a:prstGeom prst="rect"/>
            </p:spPr>
          </p:pic>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656186" y="1490133"/>
            <a:ext cx="8794044" cy="3415030"/>
          </a:xfrm>
          <a:prstGeom prst="rect">
            <a:avLst/>
          </a:prstGeom>
          <a:noFill/>
        </p:spPr>
        <p:txBody>
          <a:bodyPr wrap="square" rtlCol="0">
            <a:spAutoFit/>
          </a:bodyPr>
          <a:lstStyle/>
          <a:p>
            <a:r>
              <a:rPr lang="zh-CN" altLang="en-US" b="1" dirty="0"/>
              <a:t>创建：</a:t>
            </a:r>
            <a:endParaRPr lang="en-US" altLang="zh-CN" b="1" dirty="0"/>
          </a:p>
          <a:p>
            <a:r>
              <a:rPr lang="en-US" altLang="zh-CN" b="1" dirty="0"/>
              <a:t>         </a:t>
            </a:r>
            <a:r>
              <a:rPr lang="en-US" altLang="zh-CN" dirty="0"/>
              <a:t>1) </a:t>
            </a:r>
            <a:r>
              <a:rPr lang="zh-CN" altLang="en-US" dirty="0"/>
              <a:t>创建表的时候指定，会自动给</a:t>
            </a:r>
            <a:r>
              <a:rPr lang="zh-CN" altLang="en-US" dirty="0">
                <a:solidFill>
                  <a:srgbClr val="FF0000"/>
                </a:solidFill>
              </a:rPr>
              <a:t> </a:t>
            </a:r>
            <a:r>
              <a:rPr lang="en-US" altLang="zh-CN" dirty="0">
                <a:solidFill>
                  <a:srgbClr val="FF0000"/>
                </a:solidFill>
              </a:rPr>
              <a:t>primary key</a:t>
            </a:r>
            <a:r>
              <a:rPr lang="en-US" altLang="zh-CN" dirty="0"/>
              <a:t> </a:t>
            </a:r>
            <a:r>
              <a:rPr lang="zh-CN" altLang="en-US" dirty="0"/>
              <a:t>和 </a:t>
            </a:r>
            <a:r>
              <a:rPr lang="en-US" altLang="zh-CN" dirty="0">
                <a:solidFill>
                  <a:srgbClr val="FF0000"/>
                </a:solidFill>
              </a:rPr>
              <a:t>unique </a:t>
            </a:r>
            <a:r>
              <a:rPr lang="zh-CN" altLang="en-US" dirty="0"/>
              <a:t>创建索引。</a:t>
            </a:r>
            <a:r>
              <a:rPr lang="en-US" altLang="zh-CN" b="1" dirty="0"/>
              <a:t>	        </a:t>
            </a:r>
            <a:endParaRPr lang="en-US" altLang="zh-CN" b="1" dirty="0"/>
          </a:p>
          <a:p>
            <a:endParaRPr lang="en-US" altLang="zh-CN" b="1" dirty="0"/>
          </a:p>
          <a:p>
            <a:r>
              <a:rPr lang="en-US" altLang="zh-CN" dirty="0"/>
              <a:t>         2)</a:t>
            </a:r>
            <a:r>
              <a:rPr lang="zh-CN" altLang="en-US" dirty="0"/>
              <a:t> </a:t>
            </a:r>
            <a:r>
              <a:rPr lang="en-US" altLang="zh-CN" dirty="0"/>
              <a:t>CREATE [UNIQUE] INDEX </a:t>
            </a:r>
            <a:r>
              <a:rPr lang="zh-CN" altLang="en-US" dirty="0"/>
              <a:t>索引名 </a:t>
            </a:r>
            <a:r>
              <a:rPr lang="en-US" altLang="zh-CN" dirty="0"/>
              <a:t>ON </a:t>
            </a:r>
            <a:r>
              <a:rPr lang="zh-CN" altLang="en-US" dirty="0"/>
              <a:t>表名</a:t>
            </a:r>
            <a:r>
              <a:rPr lang="en-US" altLang="zh-CN" dirty="0"/>
              <a:t>(</a:t>
            </a:r>
            <a:r>
              <a:rPr lang="zh-CN" altLang="en-US" dirty="0"/>
              <a:t>字段列表</a:t>
            </a:r>
            <a:r>
              <a:rPr lang="en-US" altLang="zh-CN" dirty="0"/>
              <a:t>);</a:t>
            </a:r>
            <a:endParaRPr lang="en-US" altLang="zh-CN" dirty="0"/>
          </a:p>
          <a:p>
            <a:r>
              <a:rPr lang="en-US" altLang="zh-CN" dirty="0"/>
              <a:t>        </a:t>
            </a:r>
            <a:endParaRPr lang="en-US" altLang="zh-CN" dirty="0"/>
          </a:p>
          <a:p>
            <a:r>
              <a:rPr lang="en-US" altLang="zh-CN" dirty="0"/>
              <a:t>         3) ALTER </a:t>
            </a:r>
            <a:r>
              <a:rPr lang="zh-CN" altLang="en-US" dirty="0"/>
              <a:t>表名 </a:t>
            </a:r>
            <a:r>
              <a:rPr lang="en-US" altLang="zh-CN" dirty="0"/>
              <a:t>ADD [UNIQUE] INDEX </a:t>
            </a:r>
            <a:r>
              <a:rPr lang="zh-CN" altLang="en-US" dirty="0"/>
              <a:t>索引名</a:t>
            </a:r>
            <a:r>
              <a:rPr lang="en-US" altLang="zh-CN" dirty="0"/>
              <a:t> (</a:t>
            </a:r>
            <a:r>
              <a:rPr lang="zh-CN" altLang="en-US" dirty="0"/>
              <a:t>字段列表</a:t>
            </a:r>
            <a:r>
              <a:rPr lang="en-US" altLang="zh-CN" dirty="0"/>
              <a:t>);</a:t>
            </a:r>
            <a:endParaRPr lang="en-US" altLang="zh-CN" dirty="0"/>
          </a:p>
          <a:p>
            <a:endParaRPr lang="en-US" altLang="zh-CN" b="1" dirty="0"/>
          </a:p>
          <a:p>
            <a:r>
              <a:rPr lang="zh-CN" altLang="en-US" b="1" dirty="0"/>
              <a:t>删除：</a:t>
            </a:r>
            <a:endParaRPr lang="en-US" altLang="zh-CN" b="1" dirty="0"/>
          </a:p>
          <a:p>
            <a:r>
              <a:rPr lang="en-US" altLang="zh-CN" dirty="0"/>
              <a:t>        DROP INDEX </a:t>
            </a:r>
            <a:r>
              <a:rPr lang="zh-CN" altLang="en-US" dirty="0"/>
              <a:t>索引名 </a:t>
            </a:r>
            <a:r>
              <a:rPr lang="en-US" altLang="zh-CN" dirty="0">
                <a:solidFill>
                  <a:srgbClr val="FF0000"/>
                </a:solidFill>
              </a:rPr>
              <a:t>ON</a:t>
            </a:r>
            <a:r>
              <a:rPr lang="en-US" altLang="zh-CN" dirty="0"/>
              <a:t> </a:t>
            </a:r>
            <a:r>
              <a:rPr lang="zh-CN" altLang="en-US" dirty="0"/>
              <a:t>表名</a:t>
            </a:r>
            <a:r>
              <a:rPr lang="en-US" altLang="zh-CN" dirty="0"/>
              <a:t>;</a:t>
            </a:r>
            <a:endParaRPr lang="en-US" altLang="zh-CN" dirty="0"/>
          </a:p>
          <a:p>
            <a:endParaRPr lang="en-US" altLang="zh-CN" dirty="0"/>
          </a:p>
          <a:p>
            <a:r>
              <a:rPr lang="zh-CN" altLang="en-US" b="1" dirty="0"/>
              <a:t>查看：</a:t>
            </a:r>
            <a:endParaRPr lang="en-US" altLang="zh-CN" b="1" dirty="0"/>
          </a:p>
          <a:p>
            <a:r>
              <a:rPr lang="en-US" altLang="zh-CN" dirty="0"/>
              <a:t>        SHOW INDEX FROM </a:t>
            </a:r>
            <a:r>
              <a:rPr lang="zh-CN" altLang="en-US" dirty="0"/>
              <a:t>表名</a:t>
            </a:r>
            <a:r>
              <a:rPr lang="en-US" altLang="zh-CN" dirty="0"/>
              <a:t>;</a:t>
            </a:r>
            <a:endParaRPr lang="zh-CN" altLang="en-US" dirty="0"/>
          </a:p>
        </p:txBody>
      </p:sp>
      <p:sp>
        <p:nvSpPr>
          <p:cNvPr id="4" name="标题 1"/>
          <p:cNvSpPr>
            <a:spLocks noGrp="1"/>
          </p:cNvSpPr>
          <p:nvPr/>
        </p:nvSpPr>
        <p:spPr>
          <a:xfrm>
            <a:off x="608400" y="608400"/>
            <a:ext cx="10969200"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zh-CN" altLang="en-US"/>
              <a:t>语法格式</a:t>
            </a:r>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测试用例</a:t>
            </a:r>
            <a:endParaRPr lang="zh-CN" altLang="en-US"/>
          </a:p>
        </p:txBody>
      </p:sp>
      <p:pic>
        <p:nvPicPr>
          <p:cNvPr id="4" name="内容占位符 3"/>
          <p:cNvPicPr>
            <a:picLocks noChangeAspect="1"/>
          </p:cNvPicPr>
          <p:nvPr>
            <p:ph idx="1"/>
          </p:nvPr>
        </p:nvPicPr>
        <p:blipFill>
          <a:blip r:embed="rId1"/>
          <a:stretch>
            <a:fillRect/>
          </a:stretch>
        </p:blipFill>
        <p:spPr>
          <a:xfrm>
            <a:off x="556895" y="1508125"/>
            <a:ext cx="6283325" cy="4492625"/>
          </a:xfrm>
          <a:prstGeom prst="rect">
            <a:avLst/>
          </a:prstGeom>
        </p:spPr>
      </p:pic>
      <p:pic>
        <p:nvPicPr>
          <p:cNvPr id="5" name="图片 4"/>
          <p:cNvPicPr>
            <a:picLocks noChangeAspect="1"/>
          </p:cNvPicPr>
          <p:nvPr/>
        </p:nvPicPr>
        <p:blipFill>
          <a:blip r:embed="rId2"/>
          <a:stretch>
            <a:fillRect/>
          </a:stretch>
        </p:blipFill>
        <p:spPr>
          <a:xfrm>
            <a:off x="7422515" y="346710"/>
            <a:ext cx="4416425" cy="2797175"/>
          </a:xfrm>
          <a:prstGeom prst="rect">
            <a:avLst/>
          </a:prstGeom>
        </p:spPr>
      </p:pic>
      <p:pic>
        <p:nvPicPr>
          <p:cNvPr id="6" name="图片 5"/>
          <p:cNvPicPr>
            <a:picLocks noChangeAspect="1"/>
          </p:cNvPicPr>
          <p:nvPr/>
        </p:nvPicPr>
        <p:blipFill>
          <a:blip r:embed="rId3"/>
          <a:stretch>
            <a:fillRect/>
          </a:stretch>
        </p:blipFill>
        <p:spPr>
          <a:xfrm>
            <a:off x="7422515" y="3505200"/>
            <a:ext cx="3721100" cy="2527300"/>
          </a:xfrm>
          <a:prstGeom prst="rect">
            <a:avLst/>
          </a:prstGeom>
        </p:spPr>
      </p:pic>
      <p:sp>
        <p:nvSpPr>
          <p:cNvPr id="7" name="文本框 6"/>
          <p:cNvSpPr txBox="1"/>
          <p:nvPr/>
        </p:nvSpPr>
        <p:spPr>
          <a:xfrm>
            <a:off x="9879965" y="2506980"/>
            <a:ext cx="2001520" cy="922020"/>
          </a:xfrm>
          <a:prstGeom prst="rect">
            <a:avLst/>
          </a:prstGeom>
          <a:noFill/>
        </p:spPr>
        <p:txBody>
          <a:bodyPr wrap="square" rtlCol="0">
            <a:spAutoFit/>
          </a:bodyPr>
          <a:p>
            <a:r>
              <a:rPr lang="zh-CN" altLang="en-US">
                <a:solidFill>
                  <a:srgbClr val="FF0000"/>
                </a:solidFill>
              </a:rPr>
              <a:t>主键</a:t>
            </a:r>
            <a:r>
              <a:rPr lang="zh-CN" altLang="en-US"/>
              <a:t>和</a:t>
            </a:r>
            <a:r>
              <a:rPr lang="zh-CN" altLang="en-US">
                <a:solidFill>
                  <a:srgbClr val="FF0000"/>
                </a:solidFill>
              </a:rPr>
              <a:t>唯一索引</a:t>
            </a:r>
            <a:r>
              <a:rPr lang="zh-CN" altLang="en-US"/>
              <a:t>都是用</a:t>
            </a:r>
            <a:r>
              <a:rPr lang="en-US" altLang="zh-CN"/>
              <a:t>B+Tree</a:t>
            </a:r>
            <a:r>
              <a:rPr lang="zh-CN" altLang="en-US"/>
              <a:t>实现的</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丢失更新</a:t>
            </a:r>
            <a:r>
              <a:rPr lang="en-US" altLang="zh-CN">
                <a:sym typeface="+mn-ea"/>
              </a:rPr>
              <a:t> -- </a:t>
            </a:r>
            <a:r>
              <a:rPr lang="zh-CN" altLang="en-US">
                <a:sym typeface="+mn-ea"/>
              </a:rPr>
              <a:t>情况</a:t>
            </a:r>
            <a:r>
              <a:rPr lang="en-US" altLang="zh-CN">
                <a:sym typeface="+mn-ea"/>
              </a:rPr>
              <a:t>2</a:t>
            </a:r>
            <a:endParaRPr lang="en-US" altLang="zh-CN">
              <a:sym typeface="+mn-ea"/>
            </a:endParaRPr>
          </a:p>
        </p:txBody>
      </p:sp>
      <p:pic>
        <p:nvPicPr>
          <p:cNvPr id="4" name="内容占位符 3"/>
          <p:cNvPicPr>
            <a:picLocks noChangeAspect="1"/>
          </p:cNvPicPr>
          <p:nvPr>
            <p:ph idx="1"/>
          </p:nvPr>
        </p:nvPicPr>
        <p:blipFill>
          <a:blip r:embed="rId1"/>
          <a:stretch>
            <a:fillRect/>
          </a:stretch>
        </p:blipFill>
        <p:spPr>
          <a:xfrm>
            <a:off x="1467485" y="1369060"/>
            <a:ext cx="8500110" cy="4759325"/>
          </a:xfrm>
          <a:prstGeom prst="rect">
            <a:avLst/>
          </a:prstGeom>
        </p:spPr>
      </p:pic>
    </p:spTree>
    <p:custDataLst>
      <p:tags r:id="rId2"/>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普通索引</a:t>
            </a:r>
            <a:endParaRPr lang="zh-CN" altLang="en-US"/>
          </a:p>
        </p:txBody>
      </p:sp>
      <p:pic>
        <p:nvPicPr>
          <p:cNvPr id="4" name="内容占位符 3"/>
          <p:cNvPicPr>
            <a:picLocks noChangeAspect="1"/>
          </p:cNvPicPr>
          <p:nvPr>
            <p:ph idx="1"/>
          </p:nvPr>
        </p:nvPicPr>
        <p:blipFill>
          <a:blip r:embed="rId1"/>
          <a:stretch>
            <a:fillRect/>
          </a:stretch>
        </p:blipFill>
        <p:spPr>
          <a:xfrm>
            <a:off x="3052445" y="3286125"/>
            <a:ext cx="4178300" cy="2613025"/>
          </a:xfrm>
          <a:prstGeom prst="rect">
            <a:avLst/>
          </a:prstGeom>
        </p:spPr>
      </p:pic>
      <p:pic>
        <p:nvPicPr>
          <p:cNvPr id="5" name="图片 4"/>
          <p:cNvPicPr>
            <a:picLocks noChangeAspect="1"/>
          </p:cNvPicPr>
          <p:nvPr/>
        </p:nvPicPr>
        <p:blipFill>
          <a:blip r:embed="rId2"/>
          <a:stretch>
            <a:fillRect/>
          </a:stretch>
        </p:blipFill>
        <p:spPr>
          <a:xfrm>
            <a:off x="1684020" y="1463675"/>
            <a:ext cx="5927725" cy="631825"/>
          </a:xfrm>
          <a:prstGeom prst="rect">
            <a:avLst/>
          </a:prstGeom>
        </p:spPr>
      </p:pic>
      <p:pic>
        <p:nvPicPr>
          <p:cNvPr id="6" name="图片 5"/>
          <p:cNvPicPr>
            <a:picLocks noChangeAspect="1"/>
          </p:cNvPicPr>
          <p:nvPr/>
        </p:nvPicPr>
        <p:blipFill>
          <a:blip r:embed="rId3"/>
          <a:stretch>
            <a:fillRect/>
          </a:stretch>
        </p:blipFill>
        <p:spPr>
          <a:xfrm>
            <a:off x="1684020" y="2466975"/>
            <a:ext cx="6010275" cy="346075"/>
          </a:xfrm>
          <a:prstGeom prst="rect">
            <a:avLst/>
          </a:prstGeom>
        </p:spPr>
      </p:pic>
      <p:sp>
        <p:nvSpPr>
          <p:cNvPr id="7" name="文本框 6"/>
          <p:cNvSpPr txBox="1"/>
          <p:nvPr/>
        </p:nvSpPr>
        <p:spPr>
          <a:xfrm>
            <a:off x="7666990" y="1375410"/>
            <a:ext cx="3581400" cy="645160"/>
          </a:xfrm>
          <a:prstGeom prst="rect">
            <a:avLst/>
          </a:prstGeom>
          <a:noFill/>
        </p:spPr>
        <p:txBody>
          <a:bodyPr wrap="square" rtlCol="0">
            <a:spAutoFit/>
          </a:bodyPr>
          <a:p>
            <a:r>
              <a:rPr lang="zh-CN" altLang="en-US"/>
              <a:t>当在一张表上建立了普通索引之后，</a:t>
            </a:r>
            <a:r>
              <a:rPr lang="zh-CN" altLang="en-US">
                <a:solidFill>
                  <a:srgbClr val="FF0000"/>
                </a:solidFill>
              </a:rPr>
              <a:t>会有磁盘</a:t>
            </a:r>
            <a:r>
              <a:rPr lang="en-US" altLang="zh-CN">
                <a:solidFill>
                  <a:srgbClr val="FF0000"/>
                </a:solidFill>
              </a:rPr>
              <a:t>IO</a:t>
            </a:r>
            <a:r>
              <a:rPr lang="zh-CN" altLang="en-US">
                <a:solidFill>
                  <a:srgbClr val="FF0000"/>
                </a:solidFill>
              </a:rPr>
              <a:t>操作</a:t>
            </a:r>
            <a:endParaRPr lang="zh-CN" altLang="en-US">
              <a:solidFill>
                <a:srgbClr val="FF000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当表中的数据量比较大时</a:t>
            </a:r>
            <a:endParaRPr lang="zh-CN" altLang="en-US"/>
          </a:p>
        </p:txBody>
      </p:sp>
      <p:pic>
        <p:nvPicPr>
          <p:cNvPr id="4" name="内容占位符 3"/>
          <p:cNvPicPr>
            <a:picLocks noChangeAspect="1"/>
          </p:cNvPicPr>
          <p:nvPr>
            <p:ph idx="1"/>
          </p:nvPr>
        </p:nvPicPr>
        <p:blipFill>
          <a:blip r:embed="rId1"/>
          <a:stretch>
            <a:fillRect/>
          </a:stretch>
        </p:blipFill>
        <p:spPr>
          <a:xfrm>
            <a:off x="756285" y="1823085"/>
            <a:ext cx="5254625" cy="1708150"/>
          </a:xfrm>
          <a:prstGeom prst="rect">
            <a:avLst/>
          </a:prstGeom>
        </p:spPr>
      </p:pic>
      <mc:AlternateContent xmlns:mc="http://schemas.openxmlformats.org/markup-compatibility/2006" xmlns:p14="http://schemas.microsoft.com/office/powerpoint/2010/main">
        <mc:Choice Requires="p14">
          <p:contentPart r:id="rId2" p14:bwMode="auto">
            <p14:nvContentPartPr>
              <p14:cNvPr id="5" name="墨迹 4"/>
              <p14:cNvContentPartPr/>
              <p14:nvPr/>
            </p14:nvContentPartPr>
            <p14:xfrm>
              <a:off x="3488690" y="2066290"/>
              <a:ext cx="477520" cy="8890"/>
            </p14:xfrm>
          </p:contentPart>
        </mc:Choice>
        <mc:Fallback xmlns="">
          <p:pic>
            <p:nvPicPr>
              <p:cNvPr id="5" name="墨迹 4"/>
            </p:nvPicPr>
            <p:blipFill>
              <a:blip r:embed="rId3"/>
            </p:blipFill>
            <p:spPr>
              <a:xfrm>
                <a:off x="3488690" y="2066290"/>
                <a:ext cx="477520" cy="889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6" name="墨迹 5"/>
              <p14:cNvContentPartPr/>
              <p14:nvPr/>
            </p14:nvContentPartPr>
            <p14:xfrm>
              <a:off x="1201420" y="3139440"/>
              <a:ext cx="843915" cy="179705"/>
            </p14:xfrm>
          </p:contentPart>
        </mc:Choice>
        <mc:Fallback xmlns="">
          <p:pic>
            <p:nvPicPr>
              <p:cNvPr id="6" name="墨迹 5"/>
            </p:nvPicPr>
            <p:blipFill>
              <a:blip r:embed="rId5"/>
            </p:blipFill>
            <p:spPr>
              <a:xfrm>
                <a:off x="1201420" y="3139440"/>
                <a:ext cx="843915" cy="179705"/>
              </a:xfrm>
              <a:prstGeom prst="rect"/>
            </p:spPr>
          </p:pic>
        </mc:Fallback>
      </mc:AlternateContent>
      <p:pic>
        <p:nvPicPr>
          <p:cNvPr id="7" name="图片 6"/>
          <p:cNvPicPr>
            <a:picLocks noChangeAspect="1"/>
          </p:cNvPicPr>
          <p:nvPr/>
        </p:nvPicPr>
        <p:blipFill>
          <a:blip r:embed="rId6"/>
          <a:stretch>
            <a:fillRect/>
          </a:stretch>
        </p:blipFill>
        <p:spPr>
          <a:xfrm>
            <a:off x="5003800" y="2323465"/>
            <a:ext cx="7054850" cy="3295650"/>
          </a:xfrm>
          <a:prstGeom prst="rect">
            <a:avLst/>
          </a:prstGeom>
        </p:spPr>
      </p:pic>
      <p:sp>
        <p:nvSpPr>
          <p:cNvPr id="8" name="文本框 7"/>
          <p:cNvSpPr txBox="1"/>
          <p:nvPr/>
        </p:nvSpPr>
        <p:spPr>
          <a:xfrm>
            <a:off x="7232015" y="1886585"/>
            <a:ext cx="4013200" cy="368300"/>
          </a:xfrm>
          <a:prstGeom prst="rect">
            <a:avLst/>
          </a:prstGeom>
          <a:noFill/>
        </p:spPr>
        <p:txBody>
          <a:bodyPr wrap="square" rtlCol="0">
            <a:spAutoFit/>
          </a:bodyPr>
          <a:p>
            <a:r>
              <a:rPr lang="en-US" altLang="zh-CN"/>
              <a:t>id</a:t>
            </a:r>
            <a:r>
              <a:rPr lang="zh-CN" altLang="en-US"/>
              <a:t>字段上是有</a:t>
            </a:r>
            <a:r>
              <a:rPr lang="zh-CN" altLang="en-US">
                <a:solidFill>
                  <a:srgbClr val="FF0000"/>
                </a:solidFill>
              </a:rPr>
              <a:t>主键，</a:t>
            </a:r>
            <a:r>
              <a:rPr lang="zh-CN" altLang="en-US"/>
              <a:t>有</a:t>
            </a:r>
            <a:r>
              <a:rPr lang="en-US" altLang="zh-CN"/>
              <a:t>B+Tree</a:t>
            </a:r>
            <a:r>
              <a:rPr lang="zh-CN" altLang="en-US"/>
              <a:t>索引</a:t>
            </a:r>
            <a:endParaRPr lang="zh-CN" altLang="en-US"/>
          </a:p>
        </p:txBody>
      </p:sp>
      <p:sp>
        <p:nvSpPr>
          <p:cNvPr id="9" name="文本框 8"/>
          <p:cNvSpPr txBox="1"/>
          <p:nvPr/>
        </p:nvSpPr>
        <p:spPr>
          <a:xfrm>
            <a:off x="6643370" y="5439410"/>
            <a:ext cx="4992370" cy="645160"/>
          </a:xfrm>
          <a:prstGeom prst="rect">
            <a:avLst/>
          </a:prstGeom>
          <a:noFill/>
        </p:spPr>
        <p:txBody>
          <a:bodyPr wrap="square" rtlCol="0">
            <a:spAutoFit/>
          </a:bodyPr>
          <a:p>
            <a:r>
              <a:rPr lang="en-US" altLang="zh-CN"/>
              <a:t>email</a:t>
            </a:r>
            <a:r>
              <a:rPr lang="zh-CN" altLang="en-US"/>
              <a:t>字段上</a:t>
            </a:r>
            <a:r>
              <a:rPr lang="zh-CN" altLang="en-US">
                <a:solidFill>
                  <a:srgbClr val="FF0000"/>
                </a:solidFill>
              </a:rPr>
              <a:t>没有建立索引</a:t>
            </a:r>
            <a:r>
              <a:rPr lang="zh-CN" altLang="en-US"/>
              <a:t>，索引查询时，</a:t>
            </a:r>
            <a:r>
              <a:rPr lang="zh-CN" altLang="en-US">
                <a:solidFill>
                  <a:srgbClr val="FF0000"/>
                </a:solidFill>
              </a:rPr>
              <a:t>只能进行遍历，完成查找操作，时间复杂度为</a:t>
            </a:r>
            <a:r>
              <a:rPr lang="en-US" altLang="zh-CN">
                <a:solidFill>
                  <a:srgbClr val="FF0000"/>
                </a:solidFill>
              </a:rPr>
              <a:t>O(N)</a:t>
            </a:r>
            <a:endParaRPr lang="en-US" altLang="zh-CN">
              <a:solidFill>
                <a:srgbClr val="FF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在普通字段上建立了普通索引之后</a:t>
            </a:r>
            <a:endParaRPr lang="zh-CN" altLang="en-US"/>
          </a:p>
        </p:txBody>
      </p:sp>
      <p:pic>
        <p:nvPicPr>
          <p:cNvPr id="4" name="内容占位符 3"/>
          <p:cNvPicPr>
            <a:picLocks noChangeAspect="1"/>
          </p:cNvPicPr>
          <p:nvPr>
            <p:ph idx="1"/>
          </p:nvPr>
        </p:nvPicPr>
        <p:blipFill>
          <a:blip r:embed="rId1"/>
          <a:stretch>
            <a:fillRect/>
          </a:stretch>
        </p:blipFill>
        <p:spPr>
          <a:xfrm>
            <a:off x="1083310" y="2216785"/>
            <a:ext cx="8573770" cy="2778125"/>
          </a:xfrm>
          <a:prstGeom prst="rect">
            <a:avLst/>
          </a:prstGeom>
        </p:spPr>
      </p:pic>
      <mc:AlternateContent xmlns:mc="http://schemas.openxmlformats.org/markup-compatibility/2006" xmlns:p14="http://schemas.microsoft.com/office/powerpoint/2010/main">
        <mc:Choice Requires="p14">
          <p:contentPart r:id="rId2" p14:bwMode="auto">
            <p14:nvContentPartPr>
              <p14:cNvPr id="5" name="墨迹 4"/>
              <p14:cNvContentPartPr/>
              <p14:nvPr/>
            </p14:nvContentPartPr>
            <p14:xfrm>
              <a:off x="1623695" y="2931160"/>
              <a:ext cx="1057275" cy="332740"/>
            </p14:xfrm>
          </p:contentPart>
        </mc:Choice>
        <mc:Fallback xmlns="">
          <p:pic>
            <p:nvPicPr>
              <p:cNvPr id="5" name="墨迹 4"/>
            </p:nvPicPr>
            <p:blipFill>
              <a:blip r:embed="rId3"/>
            </p:blipFill>
            <p:spPr>
              <a:xfrm>
                <a:off x="1623695" y="2931160"/>
                <a:ext cx="1057275" cy="33274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6" name="墨迹 5"/>
              <p14:cNvContentPartPr/>
              <p14:nvPr/>
            </p14:nvContentPartPr>
            <p14:xfrm>
              <a:off x="1934845" y="4681855"/>
              <a:ext cx="925195" cy="579755"/>
            </p14:xfrm>
          </p:contentPart>
        </mc:Choice>
        <mc:Fallback xmlns="">
          <p:pic>
            <p:nvPicPr>
              <p:cNvPr id="6" name="墨迹 5"/>
            </p:nvPicPr>
            <p:blipFill>
              <a:blip r:embed="rId5"/>
            </p:blipFill>
            <p:spPr>
              <a:xfrm>
                <a:off x="1934845" y="4681855"/>
                <a:ext cx="925195" cy="579755"/>
              </a:xfrm>
              <a:prstGeom prst="rect"/>
            </p:spPr>
          </p:pic>
        </mc:Fallback>
      </mc:AlternateContent>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33595" y="1406769"/>
            <a:ext cx="9083710" cy="645160"/>
          </a:xfrm>
          <a:prstGeom prst="rect">
            <a:avLst/>
          </a:prstGeom>
          <a:noFill/>
        </p:spPr>
        <p:txBody>
          <a:bodyPr wrap="square" rtlCol="0">
            <a:spAutoFit/>
          </a:bodyPr>
          <a:lstStyle/>
          <a:p>
            <a:r>
              <a:rPr lang="zh-CN" altLang="en-US" dirty="0"/>
              <a:t>联合索引是指对表的多个列进行索引。前面的讨论的都是只对表上的一个列进行索引。</a:t>
            </a:r>
            <a:endParaRPr lang="en-US" altLang="zh-CN" dirty="0"/>
          </a:p>
          <a:p>
            <a:r>
              <a:rPr lang="zh-CN" altLang="en-US" dirty="0"/>
              <a:t>联合索引的创建方法和单个索引创建的方法一样，不同之处仅在于有多个索引列。</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60395" y="2531745"/>
            <a:ext cx="4904740" cy="1955800"/>
          </a:xfrm>
          <a:prstGeom prst="rect">
            <a:avLst/>
          </a:prstGeom>
        </p:spPr>
      </p:pic>
      <p:sp>
        <p:nvSpPr>
          <p:cNvPr id="6" name="文本框 5"/>
          <p:cNvSpPr txBox="1"/>
          <p:nvPr/>
        </p:nvSpPr>
        <p:spPr>
          <a:xfrm>
            <a:off x="1908356" y="5106613"/>
            <a:ext cx="9835978" cy="922020"/>
          </a:xfrm>
          <a:prstGeom prst="rect">
            <a:avLst/>
          </a:prstGeom>
          <a:noFill/>
        </p:spPr>
        <p:txBody>
          <a:bodyPr wrap="square" rtlCol="0">
            <a:spAutoFit/>
          </a:bodyPr>
          <a:lstStyle/>
          <a:p>
            <a:r>
              <a:rPr lang="zh-CN" altLang="en-US" dirty="0"/>
              <a:t>联合索引的键 </a:t>
            </a:r>
            <a:r>
              <a:rPr lang="en-US" altLang="zh-CN" dirty="0"/>
              <a:t>(1, 1), (1, 2), (2, 1), (2, 4), (3, 1), (3, 2) </a:t>
            </a:r>
            <a:r>
              <a:rPr lang="zh-CN" altLang="en-US" dirty="0"/>
              <a:t>是按照 </a:t>
            </a:r>
            <a:r>
              <a:rPr lang="en-US" altLang="zh-CN" dirty="0"/>
              <a:t>(</a:t>
            </a:r>
            <a:r>
              <a:rPr lang="en-US" altLang="zh-CN" b="1" dirty="0">
                <a:solidFill>
                  <a:srgbClr val="FF0000"/>
                </a:solidFill>
              </a:rPr>
              <a:t>a, b)</a:t>
            </a:r>
            <a:r>
              <a:rPr lang="en-US" altLang="zh-CN" dirty="0"/>
              <a:t> </a:t>
            </a:r>
            <a:r>
              <a:rPr lang="zh-CN" altLang="en-US" dirty="0"/>
              <a:t>的顺序进行存放的。</a:t>
            </a:r>
            <a:endParaRPr lang="en-US" altLang="zh-CN" dirty="0"/>
          </a:p>
          <a:p>
            <a:endParaRPr lang="en-US" altLang="zh-CN" dirty="0"/>
          </a:p>
          <a:p>
            <a:r>
              <a:rPr lang="zh-CN" altLang="en-US" dirty="0"/>
              <a:t>那</a:t>
            </a:r>
            <a:r>
              <a:rPr lang="zh-CN" altLang="en-US" dirty="0">
                <a:solidFill>
                  <a:srgbClr val="FF0000"/>
                </a:solidFill>
              </a:rPr>
              <a:t>联合索引有什么好处</a:t>
            </a:r>
            <a:r>
              <a:rPr lang="zh-CN" altLang="en-US" dirty="0"/>
              <a:t>呢？</a:t>
            </a:r>
            <a:endParaRPr lang="en-US" altLang="zh-CN" dirty="0"/>
          </a:p>
        </p:txBody>
      </p:sp>
      <p:sp>
        <p:nvSpPr>
          <p:cNvPr id="4" name="标题 1"/>
          <p:cNvSpPr>
            <a:spLocks noGrp="1"/>
          </p:cNvSpPr>
          <p:nvPr/>
        </p:nvSpPr>
        <p:spPr>
          <a:xfrm>
            <a:off x="608400" y="608400"/>
            <a:ext cx="10969200"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zh-CN" altLang="en-US"/>
              <a:t>联合索引</a:t>
            </a:r>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235075" y="2022475"/>
            <a:ext cx="7386320" cy="2030095"/>
          </a:xfrm>
          <a:prstGeom prst="rect">
            <a:avLst/>
          </a:prstGeom>
          <a:noFill/>
        </p:spPr>
        <p:txBody>
          <a:bodyPr wrap="square" rtlCol="0">
            <a:spAutoFit/>
          </a:bodyPr>
          <a:p>
            <a:r>
              <a:rPr lang="zh-CN" altLang="en-US">
                <a:solidFill>
                  <a:srgbClr val="FF0000"/>
                </a:solidFill>
              </a:rPr>
              <a:t>最左前缀匹配原则</a:t>
            </a:r>
            <a:r>
              <a:rPr lang="zh-CN" altLang="en-US"/>
              <a:t>指的是在查询条件中，使用联合索引时，必须按照索引列的顺序来使用，并且从最左侧开始匹配。</a:t>
            </a:r>
            <a:endParaRPr lang="zh-CN" altLang="en-US"/>
          </a:p>
          <a:p>
            <a:endParaRPr lang="zh-CN" altLang="en-US"/>
          </a:p>
          <a:p>
            <a:r>
              <a:rPr lang="zh-CN" altLang="en-US"/>
              <a:t>换句话说，如果你有一个基于</a:t>
            </a:r>
            <a:r>
              <a:rPr lang="zh-CN" altLang="en-US">
                <a:solidFill>
                  <a:srgbClr val="FF0000"/>
                </a:solidFill>
              </a:rPr>
              <a:t>(col1, col2, col3)</a:t>
            </a:r>
            <a:r>
              <a:rPr lang="zh-CN" altLang="en-US"/>
              <a:t>的联合索引，那么一个基于</a:t>
            </a:r>
            <a:r>
              <a:rPr lang="en-US" altLang="zh-CN"/>
              <a:t> </a:t>
            </a:r>
            <a:r>
              <a:rPr lang="zh-CN" altLang="en-US"/>
              <a:t>col1</a:t>
            </a:r>
            <a:r>
              <a:rPr lang="en-US" altLang="zh-CN"/>
              <a:t> </a:t>
            </a:r>
            <a:r>
              <a:rPr lang="zh-CN" altLang="en-US"/>
              <a:t>的查询条件可以使用这个索引，一个基于</a:t>
            </a:r>
            <a:r>
              <a:rPr lang="en-US" altLang="zh-CN"/>
              <a:t> </a:t>
            </a:r>
            <a:r>
              <a:rPr lang="zh-CN" altLang="en-US"/>
              <a:t>col1</a:t>
            </a:r>
            <a:r>
              <a:rPr lang="en-US" altLang="zh-CN"/>
              <a:t> </a:t>
            </a:r>
            <a:r>
              <a:rPr lang="zh-CN" altLang="en-US"/>
              <a:t>和</a:t>
            </a:r>
            <a:r>
              <a:rPr lang="en-US" altLang="zh-CN"/>
              <a:t> </a:t>
            </a:r>
            <a:r>
              <a:rPr lang="zh-CN" altLang="en-US"/>
              <a:t>col2</a:t>
            </a:r>
            <a:r>
              <a:rPr lang="en-US" altLang="zh-CN"/>
              <a:t> </a:t>
            </a:r>
            <a:r>
              <a:rPr lang="zh-CN" altLang="en-US"/>
              <a:t>的查询条件也可以，但是</a:t>
            </a:r>
            <a:r>
              <a:rPr lang="zh-CN" altLang="en-US">
                <a:solidFill>
                  <a:srgbClr val="FF0000"/>
                </a:solidFill>
              </a:rPr>
              <a:t>一个仅基于</a:t>
            </a:r>
            <a:r>
              <a:rPr lang="en-US" altLang="zh-CN">
                <a:solidFill>
                  <a:srgbClr val="FF0000"/>
                </a:solidFill>
              </a:rPr>
              <a:t> </a:t>
            </a:r>
            <a:r>
              <a:rPr lang="zh-CN" altLang="en-US">
                <a:solidFill>
                  <a:srgbClr val="FF0000"/>
                </a:solidFill>
              </a:rPr>
              <a:t>col2</a:t>
            </a:r>
            <a:r>
              <a:rPr lang="en-US" altLang="zh-CN">
                <a:solidFill>
                  <a:srgbClr val="FF0000"/>
                </a:solidFill>
              </a:rPr>
              <a:t> </a:t>
            </a:r>
            <a:r>
              <a:rPr lang="zh-CN" altLang="en-US">
                <a:solidFill>
                  <a:srgbClr val="FF0000"/>
                </a:solidFill>
              </a:rPr>
              <a:t>的查询条件则不能充分利用这个索引</a:t>
            </a:r>
            <a:r>
              <a:rPr lang="zh-CN" altLang="en-US"/>
              <a:t>（除非查询优化器决定使用索引的某个子集，但这通常不是最优的）。</a:t>
            </a:r>
            <a:endParaRPr lang="zh-CN" altLang="en-US"/>
          </a:p>
        </p:txBody>
      </p:sp>
      <p:sp>
        <p:nvSpPr>
          <p:cNvPr id="4" name="标题 1"/>
          <p:cNvSpPr>
            <a:spLocks noGrp="1"/>
          </p:cNvSpPr>
          <p:nvPr/>
        </p:nvSpPr>
        <p:spPr>
          <a:xfrm>
            <a:off x="608400" y="608400"/>
            <a:ext cx="10969200"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zh-CN" altLang="en-US"/>
              <a:t>最左前缀匹配原则</a:t>
            </a:r>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53149" y="4181740"/>
            <a:ext cx="7611763" cy="3415030"/>
          </a:xfrm>
          <a:prstGeom prst="rect">
            <a:avLst/>
          </a:prstGeom>
          <a:noFill/>
        </p:spPr>
        <p:txBody>
          <a:bodyPr wrap="square" rtlCol="0">
            <a:spAutoFit/>
          </a:bodyPr>
          <a:lstStyle/>
          <a:p>
            <a:r>
              <a:rPr lang="zh-CN" altLang="en-US" dirty="0"/>
              <a:t>练习：下面哪些 </a:t>
            </a:r>
            <a:r>
              <a:rPr lang="en-US" altLang="zh-CN" dirty="0"/>
              <a:t>SQL </a:t>
            </a:r>
            <a:r>
              <a:rPr lang="zh-CN" altLang="en-US" dirty="0"/>
              <a:t>语句可以使用联合索引</a:t>
            </a:r>
            <a:r>
              <a:rPr lang="en-US" altLang="zh-CN" dirty="0"/>
              <a:t>(</a:t>
            </a:r>
            <a:r>
              <a:rPr lang="en-US" altLang="zh-CN" b="1" dirty="0">
                <a:solidFill>
                  <a:srgbClr val="FF0000"/>
                </a:solidFill>
              </a:rPr>
              <a:t>a, b</a:t>
            </a:r>
            <a:r>
              <a:rPr lang="en-US" altLang="zh-CN" dirty="0"/>
              <a:t>)</a:t>
            </a:r>
            <a:r>
              <a:rPr lang="zh-CN" altLang="en-US" dirty="0"/>
              <a:t>？</a:t>
            </a:r>
            <a:endParaRPr lang="en-US" altLang="zh-CN" dirty="0"/>
          </a:p>
          <a:p>
            <a:endParaRPr lang="en-US" altLang="zh-CN" dirty="0"/>
          </a:p>
          <a:p>
            <a:r>
              <a:rPr lang="en-US" altLang="zh-CN" dirty="0"/>
              <a:t>     1)  select * from t where a = 1 and b = 2;// </a:t>
            </a:r>
            <a:r>
              <a:rPr lang="zh-CN" altLang="en-US" dirty="0">
                <a:solidFill>
                  <a:srgbClr val="FF0000"/>
                </a:solidFill>
              </a:rPr>
              <a:t>有索引</a:t>
            </a:r>
            <a:endParaRPr lang="en-US" altLang="zh-CN" dirty="0">
              <a:solidFill>
                <a:srgbClr val="FF0000"/>
              </a:solidFill>
            </a:endParaRPr>
          </a:p>
          <a:p>
            <a:r>
              <a:rPr lang="en-US" altLang="zh-CN" dirty="0"/>
              <a:t>     2)  select * from t where a = 1; //</a:t>
            </a:r>
            <a:r>
              <a:rPr lang="zh-CN" altLang="en-US" dirty="0">
                <a:solidFill>
                  <a:srgbClr val="FF0000"/>
                </a:solidFill>
              </a:rPr>
              <a:t>有索引</a:t>
            </a:r>
            <a:endParaRPr lang="en-US" altLang="zh-CN" dirty="0">
              <a:solidFill>
                <a:srgbClr val="FF0000"/>
              </a:solidFill>
            </a:endParaRPr>
          </a:p>
          <a:p>
            <a:r>
              <a:rPr lang="en-US" altLang="zh-CN" dirty="0"/>
              <a:t>     3)  select * from t where b = 2; //</a:t>
            </a:r>
            <a:r>
              <a:rPr lang="zh-CN" altLang="en-US" b="1" dirty="0">
                <a:solidFill>
                  <a:srgbClr val="FF0000"/>
                </a:solidFill>
              </a:rPr>
              <a:t>没有索引</a:t>
            </a:r>
            <a:endParaRPr lang="en-US" altLang="zh-CN" b="1" dirty="0">
              <a:solidFill>
                <a:srgbClr val="FF0000"/>
              </a:solidFill>
            </a:endParaRPr>
          </a:p>
          <a:p>
            <a:r>
              <a:rPr lang="en-US" altLang="zh-CN" dirty="0"/>
              <a:t>     4</a:t>
            </a:r>
            <a:r>
              <a:rPr lang="zh-CN" altLang="en-US" dirty="0"/>
              <a:t>）</a:t>
            </a:r>
            <a:r>
              <a:rPr lang="en-US" altLang="zh-CN" dirty="0">
                <a:sym typeface="+mn-ea"/>
              </a:rPr>
              <a:t>select * from t where b = 1 and a = 2;//</a:t>
            </a:r>
            <a:r>
              <a:rPr lang="zh-CN" altLang="en-US" dirty="0">
                <a:solidFill>
                  <a:srgbClr val="FF0000"/>
                </a:solidFill>
                <a:sym typeface="+mn-ea"/>
              </a:rPr>
              <a:t>有索引</a:t>
            </a:r>
            <a:endParaRPr lang="en-US" altLang="zh-CN" dirty="0"/>
          </a:p>
          <a:p>
            <a:endParaRPr lang="en-US" altLang="zh-CN" dirty="0"/>
          </a:p>
          <a:p>
            <a:r>
              <a:rPr lang="zh-CN" altLang="en-US" dirty="0"/>
              <a:t>我们发现叶子节点上 </a:t>
            </a:r>
            <a:r>
              <a:rPr lang="en-US" altLang="zh-CN" dirty="0"/>
              <a:t>b </a:t>
            </a:r>
            <a:r>
              <a:rPr lang="zh-CN" altLang="en-US" dirty="0"/>
              <a:t>的值为 </a:t>
            </a:r>
            <a:r>
              <a:rPr lang="en-US" altLang="zh-CN" dirty="0"/>
              <a:t>1, 2, 1, 4, 1, 2</a:t>
            </a:r>
            <a:r>
              <a:rPr lang="zh-CN" altLang="en-US" dirty="0"/>
              <a:t>，显然不是有序的。</a:t>
            </a:r>
            <a:endParaRPr lang="en-US" altLang="zh-CN" dirty="0"/>
          </a:p>
          <a:p>
            <a:r>
              <a:rPr lang="zh-CN" altLang="en-US" dirty="0"/>
              <a:t>因此对 </a:t>
            </a:r>
            <a:r>
              <a:rPr lang="en-US" altLang="zh-CN" dirty="0"/>
              <a:t>b </a:t>
            </a:r>
            <a:r>
              <a:rPr lang="zh-CN" altLang="en-US" dirty="0"/>
              <a:t>列的查询使用不到 </a:t>
            </a:r>
            <a:r>
              <a:rPr lang="en-US" altLang="zh-CN" dirty="0"/>
              <a:t>(a, b) </a:t>
            </a:r>
            <a:r>
              <a:rPr lang="zh-CN" altLang="en-US" dirty="0"/>
              <a:t>联合索引。</a:t>
            </a:r>
            <a:endParaRPr lang="en-US" altLang="zh-CN" dirty="0"/>
          </a:p>
          <a:p>
            <a:endParaRPr lang="en-US" altLang="zh-CN" dirty="0"/>
          </a:p>
          <a:p>
            <a:endParaRPr lang="en-US" altLang="zh-CN" dirty="0"/>
          </a:p>
          <a:p>
            <a:r>
              <a:rPr lang="zh-CN" altLang="en-US" dirty="0"/>
              <a:t> </a:t>
            </a:r>
            <a:endParaRPr lang="zh-CN" altLang="en-US" dirty="0"/>
          </a:p>
        </p:txBody>
      </p:sp>
      <p:sp>
        <p:nvSpPr>
          <p:cNvPr id="4" name="文本框 3"/>
          <p:cNvSpPr txBox="1"/>
          <p:nvPr/>
        </p:nvSpPr>
        <p:spPr>
          <a:xfrm>
            <a:off x="1923304" y="1243686"/>
            <a:ext cx="7902222" cy="2584450"/>
          </a:xfrm>
          <a:prstGeom prst="rect">
            <a:avLst/>
          </a:prstGeom>
          <a:noFill/>
        </p:spPr>
        <p:txBody>
          <a:bodyPr wrap="square" rtlCol="0">
            <a:spAutoFit/>
          </a:bodyPr>
          <a:lstStyle/>
          <a:p>
            <a:r>
              <a:rPr lang="en-US" altLang="zh-CN" dirty="0"/>
              <a:t>B+ </a:t>
            </a:r>
            <a:r>
              <a:rPr lang="zh-CN" altLang="en-US" dirty="0"/>
              <a:t>树这种数据结构，可以利用索引的 </a:t>
            </a:r>
            <a:r>
              <a:rPr lang="en-US" altLang="zh-CN" dirty="0"/>
              <a:t>”</a:t>
            </a:r>
            <a:r>
              <a:rPr lang="zh-CN" altLang="en-US" dirty="0"/>
              <a:t>最左前缀</a:t>
            </a:r>
            <a:r>
              <a:rPr lang="en-US" altLang="zh-CN" dirty="0"/>
              <a:t>” </a:t>
            </a:r>
            <a:r>
              <a:rPr lang="zh-CN" altLang="en-US" dirty="0"/>
              <a:t>来定位记录。</a:t>
            </a:r>
            <a:endParaRPr lang="en-US" altLang="zh-CN" dirty="0"/>
          </a:p>
          <a:p>
            <a:endParaRPr lang="en-US" altLang="zh-CN" dirty="0"/>
          </a:p>
          <a:p>
            <a:r>
              <a:rPr lang="zh-CN" altLang="en-US" dirty="0"/>
              <a:t>我们还是利用公民表来分析这个问题。建立 </a:t>
            </a:r>
            <a:r>
              <a:rPr lang="en-US" altLang="zh-CN" dirty="0"/>
              <a:t>(</a:t>
            </a:r>
            <a:r>
              <a:rPr lang="en-US" altLang="zh-CN" dirty="0">
                <a:solidFill>
                  <a:srgbClr val="FF0000"/>
                </a:solidFill>
              </a:rPr>
              <a:t>name, age</a:t>
            </a:r>
            <a:r>
              <a:rPr lang="en-US" altLang="zh-CN" dirty="0"/>
              <a:t>) </a:t>
            </a:r>
            <a:r>
              <a:rPr lang="zh-CN" altLang="en-US" dirty="0"/>
              <a:t>来分析这个问题。</a:t>
            </a:r>
            <a:endParaRPr lang="en-US" altLang="zh-CN" dirty="0"/>
          </a:p>
          <a:p>
            <a:endParaRPr lang="en-US" altLang="zh-CN" dirty="0"/>
          </a:p>
          <a:p>
            <a:pPr marL="342900" indent="-342900">
              <a:buAutoNum type="arabicParenR"/>
            </a:pPr>
            <a:r>
              <a:rPr lang="en-US" altLang="zh-CN" dirty="0"/>
              <a:t>select * from citizen where name = xxx and age =xxx;</a:t>
            </a:r>
            <a:endParaRPr lang="en-US" altLang="zh-CN" dirty="0"/>
          </a:p>
          <a:p>
            <a:pPr marL="342900" indent="-342900">
              <a:buAutoNum type="arabicParenR"/>
            </a:pPr>
            <a:r>
              <a:rPr lang="en-US" altLang="zh-CN" dirty="0"/>
              <a:t>select * from citizen where name = xxx;  // </a:t>
            </a:r>
            <a:r>
              <a:rPr lang="zh-CN" altLang="en-US" dirty="0">
                <a:solidFill>
                  <a:srgbClr val="FF0000"/>
                </a:solidFill>
              </a:rPr>
              <a:t>有利用索引</a:t>
            </a:r>
            <a:endParaRPr lang="en-US" altLang="zh-CN" dirty="0">
              <a:solidFill>
                <a:srgbClr val="FF0000"/>
              </a:solidFill>
            </a:endParaRPr>
          </a:p>
          <a:p>
            <a:pPr marL="342900" indent="-342900">
              <a:buAutoNum type="arabicParenR"/>
            </a:pPr>
            <a:r>
              <a:rPr lang="en-US" altLang="zh-CN" dirty="0"/>
              <a:t>select * from citizen where </a:t>
            </a:r>
            <a:r>
              <a:rPr lang="en-US" altLang="zh-CN" b="1" dirty="0">
                <a:solidFill>
                  <a:srgbClr val="FF0000"/>
                </a:solidFill>
              </a:rPr>
              <a:t>age </a:t>
            </a:r>
            <a:r>
              <a:rPr lang="en-US" altLang="zh-CN" dirty="0"/>
              <a:t>= xxx; //</a:t>
            </a:r>
            <a:r>
              <a:rPr lang="zh-CN" altLang="en-US" dirty="0">
                <a:solidFill>
                  <a:srgbClr val="FF0000"/>
                </a:solidFill>
              </a:rPr>
              <a:t>没有利用到索引</a:t>
            </a:r>
            <a:endParaRPr lang="en-US" altLang="zh-CN" dirty="0">
              <a:solidFill>
                <a:srgbClr val="FF0000"/>
              </a:solidFill>
            </a:endParaRPr>
          </a:p>
          <a:p>
            <a:pPr marL="342900" indent="-342900">
              <a:buAutoNum type="arabicParenR"/>
            </a:pPr>
            <a:r>
              <a:rPr lang="en-US" altLang="zh-CN" dirty="0"/>
              <a:t>select * from citizen where name </a:t>
            </a:r>
            <a:r>
              <a:rPr lang="en-US" altLang="zh-CN" dirty="0">
                <a:solidFill>
                  <a:srgbClr val="FF0000"/>
                </a:solidFill>
              </a:rPr>
              <a:t>like </a:t>
            </a:r>
            <a:r>
              <a:rPr lang="en-US" altLang="zh-CN" dirty="0"/>
              <a:t>‘ab%’;</a:t>
            </a:r>
            <a:endParaRPr lang="en-US" altLang="zh-CN" dirty="0"/>
          </a:p>
          <a:p>
            <a:pPr marL="342900" indent="-342900">
              <a:buAutoNum type="arabicParenR"/>
            </a:pPr>
            <a:r>
              <a:rPr lang="en-US" altLang="zh-CN" dirty="0"/>
              <a:t>select * from citizen where name </a:t>
            </a:r>
            <a:r>
              <a:rPr lang="en-US" altLang="zh-CN" dirty="0">
                <a:solidFill>
                  <a:srgbClr val="FF0000"/>
                </a:solidFill>
              </a:rPr>
              <a:t>like </a:t>
            </a:r>
            <a:r>
              <a:rPr lang="en-US" altLang="zh-CN" dirty="0"/>
              <a:t>‘%ab’; </a:t>
            </a:r>
            <a:endParaRPr lang="zh-CN" altLang="en-US" dirty="0"/>
          </a:p>
        </p:txBody>
      </p:sp>
      <p:sp>
        <p:nvSpPr>
          <p:cNvPr id="5" name="标题 1"/>
          <p:cNvSpPr>
            <a:spLocks noGrp="1"/>
          </p:cNvSpPr>
          <p:nvPr/>
        </p:nvSpPr>
        <p:spPr>
          <a:xfrm>
            <a:off x="608400" y="608400"/>
            <a:ext cx="10969200"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zh-CN" altLang="en-US"/>
              <a:t>最左前缀法则</a:t>
            </a:r>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057910" y="1480185"/>
            <a:ext cx="9554845" cy="4041775"/>
          </a:xfrm>
          <a:prstGeom prst="rect">
            <a:avLst/>
          </a:prstGeom>
        </p:spPr>
      </p:pic>
      <p:sp>
        <p:nvSpPr>
          <p:cNvPr id="5" name="标题 1"/>
          <p:cNvSpPr>
            <a:spLocks noGrp="1"/>
          </p:cNvSpPr>
          <p:nvPr/>
        </p:nvSpPr>
        <p:spPr>
          <a:xfrm>
            <a:off x="608400" y="608400"/>
            <a:ext cx="10969200"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zh-CN" altLang="en-US"/>
              <a:t>测试</a:t>
            </a:r>
            <a:r>
              <a:rPr lang="en-US" altLang="zh-CN"/>
              <a:t>1</a:t>
            </a:r>
            <a:endParaRPr lang="en-US" altLang="zh-CN"/>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1"/>
          <p:cNvSpPr>
            <a:spLocks noGrp="1"/>
          </p:cNvSpPr>
          <p:nvPr/>
        </p:nvSpPr>
        <p:spPr>
          <a:xfrm>
            <a:off x="608400" y="608400"/>
            <a:ext cx="10969200"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zh-CN" altLang="en-US"/>
              <a:t>测试</a:t>
            </a:r>
            <a:r>
              <a:rPr lang="en-US" altLang="zh-CN"/>
              <a:t>2</a:t>
            </a:r>
            <a:endParaRPr lang="en-US" altLang="zh-CN"/>
          </a:p>
        </p:txBody>
      </p:sp>
      <p:pic>
        <p:nvPicPr>
          <p:cNvPr id="3" name="图片 2"/>
          <p:cNvPicPr>
            <a:picLocks noChangeAspect="1"/>
          </p:cNvPicPr>
          <p:nvPr/>
        </p:nvPicPr>
        <p:blipFill>
          <a:blip r:embed="rId1"/>
          <a:stretch>
            <a:fillRect/>
          </a:stretch>
        </p:blipFill>
        <p:spPr>
          <a:xfrm>
            <a:off x="831215" y="2134870"/>
            <a:ext cx="10065385" cy="1663065"/>
          </a:xfrm>
          <a:prstGeom prst="rect">
            <a:avLst/>
          </a:prstGeom>
        </p:spPr>
      </p:pic>
      <p:sp>
        <p:nvSpPr>
          <p:cNvPr id="4" name="文本框 3"/>
          <p:cNvSpPr txBox="1"/>
          <p:nvPr/>
        </p:nvSpPr>
        <p:spPr>
          <a:xfrm>
            <a:off x="3100705" y="4076065"/>
            <a:ext cx="2559685" cy="368300"/>
          </a:xfrm>
          <a:prstGeom prst="rect">
            <a:avLst/>
          </a:prstGeom>
          <a:noFill/>
        </p:spPr>
        <p:txBody>
          <a:bodyPr wrap="square" rtlCol="0">
            <a:spAutoFit/>
          </a:bodyPr>
          <a:p>
            <a:r>
              <a:rPr lang="zh-CN" altLang="en-US">
                <a:solidFill>
                  <a:srgbClr val="FF0000"/>
                </a:solidFill>
              </a:rPr>
              <a:t>利用了索引，速度很快</a:t>
            </a:r>
            <a:endParaRPr lang="zh-CN" altLang="en-US">
              <a:solidFill>
                <a:srgbClr val="FF000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864360" y="1591310"/>
            <a:ext cx="3425825" cy="4203700"/>
          </a:xfrm>
          <a:prstGeom prst="rect">
            <a:avLst/>
          </a:prstGeom>
        </p:spPr>
      </p:pic>
      <p:sp>
        <p:nvSpPr>
          <p:cNvPr id="5" name="标题 1"/>
          <p:cNvSpPr>
            <a:spLocks noGrp="1"/>
          </p:cNvSpPr>
          <p:nvPr/>
        </p:nvSpPr>
        <p:spPr>
          <a:xfrm>
            <a:off x="608400" y="608400"/>
            <a:ext cx="10969200"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zh-CN" altLang="en-US"/>
              <a:t>各存储引擎的功能总结</a:t>
            </a:r>
            <a:endParaRPr lang="zh-CN" altLang="en-US"/>
          </a:p>
        </p:txBody>
      </p:sp>
      <mc:AlternateContent xmlns:mc="http://schemas.openxmlformats.org/markup-compatibility/2006" xmlns:p14="http://schemas.microsoft.com/office/powerpoint/2010/main">
        <mc:Choice Requires="p14">
          <p:contentPart r:id="rId2" p14:bwMode="auto">
            <p14:nvContentPartPr>
              <p14:cNvPr id="3" name="墨迹 2"/>
              <p14:cNvContentPartPr/>
              <p14:nvPr/>
            </p14:nvContentPartPr>
            <p14:xfrm>
              <a:off x="2027555" y="3944620"/>
              <a:ext cx="1542415" cy="307340"/>
            </p14:xfrm>
          </p:contentPart>
        </mc:Choice>
        <mc:Fallback xmlns="">
          <p:pic>
            <p:nvPicPr>
              <p:cNvPr id="3" name="墨迹 2"/>
            </p:nvPicPr>
            <p:blipFill>
              <a:blip r:embed="rId3"/>
            </p:blipFill>
            <p:spPr>
              <a:xfrm>
                <a:off x="2027555" y="3944620"/>
                <a:ext cx="1542415" cy="30734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4" name="墨迹 3"/>
              <p14:cNvContentPartPr/>
              <p14:nvPr/>
            </p14:nvContentPartPr>
            <p14:xfrm>
              <a:off x="2917825" y="1440180"/>
              <a:ext cx="835660" cy="554355"/>
            </p14:xfrm>
          </p:contentPart>
        </mc:Choice>
        <mc:Fallback xmlns="">
          <p:pic>
            <p:nvPicPr>
              <p:cNvPr id="4" name="墨迹 3"/>
            </p:nvPicPr>
            <p:blipFill>
              <a:blip r:embed="rId5"/>
            </p:blipFill>
            <p:spPr>
              <a:xfrm>
                <a:off x="2917825" y="1440180"/>
                <a:ext cx="835660" cy="554355"/>
              </a:xfrm>
              <a:prstGeom prst="rect"/>
            </p:spPr>
          </p:pic>
        </mc:Fallback>
      </mc:AlternateContent>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689100" y="2062480"/>
            <a:ext cx="6320790" cy="1552575"/>
          </a:xfrm>
          <a:prstGeom prst="rect">
            <a:avLst/>
          </a:prstGeom>
        </p:spPr>
      </p:pic>
      <p:sp>
        <p:nvSpPr>
          <p:cNvPr id="3" name="文本框 2"/>
          <p:cNvSpPr txBox="1"/>
          <p:nvPr/>
        </p:nvSpPr>
        <p:spPr>
          <a:xfrm>
            <a:off x="1001395" y="668655"/>
            <a:ext cx="6636385" cy="368300"/>
          </a:xfrm>
          <a:prstGeom prst="rect">
            <a:avLst/>
          </a:prstGeom>
          <a:noFill/>
        </p:spPr>
        <p:txBody>
          <a:bodyPr wrap="square" rtlCol="0">
            <a:spAutoFit/>
          </a:bodyPr>
          <a:p>
            <a:r>
              <a:rPr lang="zh-CN" altLang="en-US"/>
              <a:t>测试</a:t>
            </a:r>
            <a:r>
              <a:rPr lang="en-US" altLang="zh-CN"/>
              <a:t>InnoDB</a:t>
            </a:r>
            <a:r>
              <a:rPr lang="zh-CN" altLang="en-US"/>
              <a:t>引擎是否能够建立</a:t>
            </a:r>
            <a:r>
              <a:rPr lang="en-US" altLang="zh-CN"/>
              <a:t>Hash</a:t>
            </a:r>
            <a:r>
              <a:rPr lang="zh-CN" altLang="en-US"/>
              <a:t>索引</a:t>
            </a:r>
            <a:endParaRPr lang="zh-CN" altLang="en-US"/>
          </a:p>
        </p:txBody>
      </p:sp>
      <mc:AlternateContent xmlns:mc="http://schemas.openxmlformats.org/markup-compatibility/2006" xmlns:p14="http://schemas.microsoft.com/office/powerpoint/2010/main">
        <mc:Choice Requires="p14">
          <p:contentPart r:id="rId2" p14:bwMode="auto">
            <p14:nvContentPartPr>
              <p14:cNvPr id="4" name="墨迹 3"/>
              <p14:cNvContentPartPr/>
              <p14:nvPr/>
            </p14:nvContentPartPr>
            <p14:xfrm>
              <a:off x="5154930" y="1764030"/>
              <a:ext cx="502920" cy="660400"/>
            </p14:xfrm>
          </p:contentPart>
        </mc:Choice>
        <mc:Fallback xmlns="">
          <p:pic>
            <p:nvPicPr>
              <p:cNvPr id="4" name="墨迹 3"/>
            </p:nvPicPr>
            <p:blipFill>
              <a:blip r:embed="rId3"/>
            </p:blipFill>
            <p:spPr>
              <a:xfrm>
                <a:off x="5154930" y="1764030"/>
                <a:ext cx="502920" cy="66040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6" name="墨迹 5"/>
              <p14:cNvContentPartPr/>
              <p14:nvPr/>
            </p14:nvContentPartPr>
            <p14:xfrm>
              <a:off x="5380355" y="1755140"/>
              <a:ext cx="294640" cy="294640"/>
            </p14:xfrm>
          </p:contentPart>
        </mc:Choice>
        <mc:Fallback xmlns="">
          <p:pic>
            <p:nvPicPr>
              <p:cNvPr id="6" name="墨迹 5"/>
            </p:nvPicPr>
            <p:blipFill>
              <a:blip r:embed="rId5"/>
            </p:blipFill>
            <p:spPr>
              <a:xfrm>
                <a:off x="5380355" y="1755140"/>
                <a:ext cx="294640" cy="294640"/>
              </a:xfrm>
              <a:prstGeom prst="rect"/>
            </p:spPr>
          </p:pic>
        </mc:Fallback>
      </mc:AlternateContent>
      <p:sp>
        <p:nvSpPr>
          <p:cNvPr id="7" name="文本框 6"/>
          <p:cNvSpPr txBox="1"/>
          <p:nvPr/>
        </p:nvSpPr>
        <p:spPr>
          <a:xfrm>
            <a:off x="5388610" y="1311910"/>
            <a:ext cx="2282825" cy="368300"/>
          </a:xfrm>
          <a:prstGeom prst="rect">
            <a:avLst/>
          </a:prstGeom>
          <a:noFill/>
        </p:spPr>
        <p:txBody>
          <a:bodyPr wrap="square" rtlCol="0">
            <a:spAutoFit/>
          </a:bodyPr>
          <a:p>
            <a:r>
              <a:rPr lang="zh-CN" altLang="en-US">
                <a:solidFill>
                  <a:srgbClr val="FF0000"/>
                </a:solidFill>
              </a:rPr>
              <a:t>表示显式宽度</a:t>
            </a:r>
            <a:endParaRPr lang="zh-CN" altLang="en-US">
              <a:solidFill>
                <a:srgbClr val="FF0000"/>
              </a:solidFill>
            </a:endParaRPr>
          </a:p>
        </p:txBody>
      </p:sp>
      <p:pic>
        <p:nvPicPr>
          <p:cNvPr id="8" name="图片 7"/>
          <p:cNvPicPr>
            <a:picLocks noChangeAspect="1"/>
          </p:cNvPicPr>
          <p:nvPr/>
        </p:nvPicPr>
        <p:blipFill>
          <a:blip r:embed="rId6"/>
          <a:stretch>
            <a:fillRect/>
          </a:stretch>
        </p:blipFill>
        <p:spPr>
          <a:xfrm>
            <a:off x="621030" y="3795395"/>
            <a:ext cx="4533900" cy="2895600"/>
          </a:xfrm>
          <a:prstGeom prst="rect">
            <a:avLst/>
          </a:prstGeom>
        </p:spPr>
      </p:pic>
      <p:pic>
        <p:nvPicPr>
          <p:cNvPr id="9" name="图片 8"/>
          <p:cNvPicPr>
            <a:picLocks noChangeAspect="1"/>
          </p:cNvPicPr>
          <p:nvPr/>
        </p:nvPicPr>
        <p:blipFill>
          <a:blip r:embed="rId7"/>
          <a:stretch>
            <a:fillRect/>
          </a:stretch>
        </p:blipFill>
        <p:spPr>
          <a:xfrm>
            <a:off x="5972810" y="3829685"/>
            <a:ext cx="3756025" cy="2647950"/>
          </a:xfrm>
          <a:prstGeom prst="rect">
            <a:avLst/>
          </a:prstGeom>
        </p:spPr>
      </p:pic>
      <p:sp>
        <p:nvSpPr>
          <p:cNvPr id="10" name="文本框 9"/>
          <p:cNvSpPr txBox="1"/>
          <p:nvPr/>
        </p:nvSpPr>
        <p:spPr>
          <a:xfrm>
            <a:off x="8851900" y="4651375"/>
            <a:ext cx="2031365" cy="922020"/>
          </a:xfrm>
          <a:prstGeom prst="rect">
            <a:avLst/>
          </a:prstGeom>
          <a:noFill/>
        </p:spPr>
        <p:txBody>
          <a:bodyPr wrap="square" rtlCol="0">
            <a:spAutoFit/>
          </a:bodyPr>
          <a:p>
            <a:r>
              <a:rPr lang="zh-CN" altLang="en-US"/>
              <a:t>从这里看出来，</a:t>
            </a:r>
            <a:r>
              <a:rPr lang="en-US" altLang="zh-CN"/>
              <a:t>id</a:t>
            </a:r>
            <a:r>
              <a:rPr lang="zh-CN" altLang="en-US"/>
              <a:t>还是使用</a:t>
            </a:r>
            <a:r>
              <a:rPr lang="en-US" altLang="zh-CN"/>
              <a:t>B+Three</a:t>
            </a:r>
            <a:r>
              <a:rPr lang="zh-CN" altLang="en-US"/>
              <a:t>建立的索引</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脏读</a:t>
            </a:r>
            <a:endParaRPr lang="zh-CN" altLang="en-US"/>
          </a:p>
        </p:txBody>
      </p:sp>
      <p:pic>
        <p:nvPicPr>
          <p:cNvPr id="4" name="内容占位符 3"/>
          <p:cNvPicPr>
            <a:picLocks noChangeAspect="1"/>
          </p:cNvPicPr>
          <p:nvPr>
            <p:ph idx="1"/>
          </p:nvPr>
        </p:nvPicPr>
        <p:blipFill>
          <a:blip r:embed="rId1"/>
          <a:stretch>
            <a:fillRect/>
          </a:stretch>
        </p:blipFill>
        <p:spPr>
          <a:xfrm>
            <a:off x="1905000" y="736600"/>
            <a:ext cx="9467850" cy="5257800"/>
          </a:xfrm>
          <a:prstGeom prst="rect">
            <a:avLst/>
          </a:prstGeom>
        </p:spPr>
      </p:pic>
      <mc:AlternateContent xmlns:mc="http://schemas.openxmlformats.org/markup-compatibility/2006" xmlns:p14="http://schemas.microsoft.com/office/powerpoint/2010/main">
        <mc:Choice Requires="p14">
          <p:contentPart r:id="rId2" p14:bwMode="auto">
            <p14:nvContentPartPr>
              <p14:cNvPr id="5" name="墨迹 4"/>
              <p14:cNvContentPartPr/>
              <p14:nvPr/>
            </p14:nvContentPartPr>
            <p14:xfrm>
              <a:off x="5252085" y="4400550"/>
              <a:ext cx="1027430" cy="47625"/>
            </p14:xfrm>
          </p:contentPart>
        </mc:Choice>
        <mc:Fallback xmlns="">
          <p:pic>
            <p:nvPicPr>
              <p:cNvPr id="5" name="墨迹 4"/>
            </p:nvPicPr>
            <p:blipFill>
              <a:blip r:embed="rId3"/>
            </p:blipFill>
            <p:spPr>
              <a:xfrm>
                <a:off x="5252085" y="4400550"/>
                <a:ext cx="1027430" cy="4762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6" name="墨迹 5"/>
              <p14:cNvContentPartPr/>
              <p14:nvPr/>
            </p14:nvContentPartPr>
            <p14:xfrm>
              <a:off x="8119110" y="4038600"/>
              <a:ext cx="801370" cy="47625"/>
            </p14:xfrm>
          </p:contentPart>
        </mc:Choice>
        <mc:Fallback xmlns="">
          <p:pic>
            <p:nvPicPr>
              <p:cNvPr id="6" name="墨迹 5"/>
            </p:nvPicPr>
            <p:blipFill>
              <a:blip r:embed="rId5"/>
            </p:blipFill>
            <p:spPr>
              <a:xfrm>
                <a:off x="8119110" y="4038600"/>
                <a:ext cx="801370" cy="4762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7" name="墨迹 6"/>
              <p14:cNvContentPartPr/>
              <p14:nvPr/>
            </p14:nvContentPartPr>
            <p14:xfrm>
              <a:off x="8135620" y="4634865"/>
              <a:ext cx="1036320" cy="85725"/>
            </p14:xfrm>
          </p:contentPart>
        </mc:Choice>
        <mc:Fallback xmlns="">
          <p:pic>
            <p:nvPicPr>
              <p:cNvPr id="7" name="墨迹 6"/>
            </p:nvPicPr>
            <p:blipFill>
              <a:blip r:embed="rId7"/>
            </p:blipFill>
            <p:spPr>
              <a:xfrm>
                <a:off x="8135620" y="4634865"/>
                <a:ext cx="1036320" cy="85725"/>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8" name="墨迹 7"/>
              <p14:cNvContentPartPr/>
              <p14:nvPr/>
            </p14:nvContentPartPr>
            <p14:xfrm>
              <a:off x="5554345" y="5427345"/>
              <a:ext cx="473710" cy="26035"/>
            </p14:xfrm>
          </p:contentPart>
        </mc:Choice>
        <mc:Fallback xmlns="">
          <p:pic>
            <p:nvPicPr>
              <p:cNvPr id="8" name="墨迹 7"/>
            </p:nvPicPr>
            <p:blipFill>
              <a:blip r:embed="rId9"/>
            </p:blipFill>
            <p:spPr>
              <a:xfrm>
                <a:off x="5554345" y="5427345"/>
                <a:ext cx="473710" cy="26035"/>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9" name="墨迹 8"/>
              <p14:cNvContentPartPr/>
              <p14:nvPr/>
            </p14:nvContentPartPr>
            <p14:xfrm>
              <a:off x="9933305" y="1550670"/>
              <a:ext cx="546100" cy="81915"/>
            </p14:xfrm>
          </p:contentPart>
        </mc:Choice>
        <mc:Fallback xmlns="">
          <p:pic>
            <p:nvPicPr>
              <p:cNvPr id="9" name="墨迹 8"/>
            </p:nvPicPr>
            <p:blipFill>
              <a:blip r:embed="rId11"/>
            </p:blipFill>
            <p:spPr>
              <a:xfrm>
                <a:off x="9933305" y="1550670"/>
                <a:ext cx="546100" cy="8191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0" name="墨迹 9"/>
              <p14:cNvContentPartPr/>
              <p14:nvPr/>
            </p14:nvContentPartPr>
            <p14:xfrm>
              <a:off x="6470650" y="3953510"/>
              <a:ext cx="1414780" cy="337185"/>
            </p14:xfrm>
          </p:contentPart>
        </mc:Choice>
        <mc:Fallback xmlns="">
          <p:pic>
            <p:nvPicPr>
              <p:cNvPr id="10" name="墨迹 9"/>
            </p:nvPicPr>
            <p:blipFill>
              <a:blip r:embed="rId13"/>
            </p:blipFill>
            <p:spPr>
              <a:xfrm>
                <a:off x="6470650" y="3953510"/>
                <a:ext cx="1414780" cy="33718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1" name="墨迹 10"/>
              <p14:cNvContentPartPr/>
              <p14:nvPr/>
            </p14:nvContentPartPr>
            <p14:xfrm>
              <a:off x="7743825" y="3919220"/>
              <a:ext cx="213995" cy="205105"/>
            </p14:xfrm>
          </p:contentPart>
        </mc:Choice>
        <mc:Fallback xmlns="">
          <p:pic>
            <p:nvPicPr>
              <p:cNvPr id="11" name="墨迹 10"/>
            </p:nvPicPr>
            <p:blipFill>
              <a:blip r:embed="rId15"/>
            </p:blipFill>
            <p:spPr>
              <a:xfrm>
                <a:off x="7743825" y="3919220"/>
                <a:ext cx="213995" cy="205105"/>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2" name="墨迹 11"/>
              <p14:cNvContentPartPr/>
              <p14:nvPr/>
            </p14:nvContentPartPr>
            <p14:xfrm>
              <a:off x="6078220" y="1278255"/>
              <a:ext cx="686435" cy="417830"/>
            </p14:xfrm>
          </p:contentPart>
        </mc:Choice>
        <mc:Fallback xmlns="">
          <p:pic>
            <p:nvPicPr>
              <p:cNvPr id="12" name="墨迹 11"/>
            </p:nvPicPr>
            <p:blipFill>
              <a:blip r:embed="rId17"/>
            </p:blipFill>
            <p:spPr>
              <a:xfrm>
                <a:off x="6078220" y="1278255"/>
                <a:ext cx="686435" cy="417830"/>
              </a:xfrm>
              <a:prstGeom prst="rect"/>
            </p:spPr>
          </p:pic>
        </mc:Fallback>
      </mc:AlternateContent>
    </p:spTree>
    <p:custDataLst>
      <p:tags r:id="rId18"/>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1"/>
          <p:cNvSpPr>
            <a:spLocks noGrp="1"/>
          </p:cNvSpPr>
          <p:nvPr/>
        </p:nvSpPr>
        <p:spPr>
          <a:xfrm>
            <a:off x="608400" y="608400"/>
            <a:ext cx="10969200"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zh-CN" altLang="en-US" dirty="0">
                <a:latin typeface="+mj-ea"/>
                <a:sym typeface="+mn-ea"/>
              </a:rPr>
              <a:t>哈希索引</a:t>
            </a:r>
            <a:endParaRPr lang="zh-CN" altLang="en-US"/>
          </a:p>
        </p:txBody>
      </p:sp>
      <p:pic>
        <p:nvPicPr>
          <p:cNvPr id="2" name="图片 1"/>
          <p:cNvPicPr>
            <a:picLocks noChangeAspect="1"/>
          </p:cNvPicPr>
          <p:nvPr/>
        </p:nvPicPr>
        <p:blipFill>
          <a:blip r:embed="rId1"/>
          <a:stretch>
            <a:fillRect/>
          </a:stretch>
        </p:blipFill>
        <p:spPr>
          <a:xfrm>
            <a:off x="862330" y="1478915"/>
            <a:ext cx="3498850" cy="927100"/>
          </a:xfrm>
          <a:prstGeom prst="rect">
            <a:avLst/>
          </a:prstGeom>
        </p:spPr>
      </p:pic>
      <p:pic>
        <p:nvPicPr>
          <p:cNvPr id="3" name="图片 2"/>
          <p:cNvPicPr>
            <a:picLocks noChangeAspect="1"/>
          </p:cNvPicPr>
          <p:nvPr/>
        </p:nvPicPr>
        <p:blipFill>
          <a:blip r:embed="rId2"/>
          <a:stretch>
            <a:fillRect/>
          </a:stretch>
        </p:blipFill>
        <p:spPr>
          <a:xfrm>
            <a:off x="555625" y="3107690"/>
            <a:ext cx="5365750" cy="2797175"/>
          </a:xfrm>
          <a:prstGeom prst="rect">
            <a:avLst/>
          </a:prstGeom>
        </p:spPr>
      </p:pic>
      <p:pic>
        <p:nvPicPr>
          <p:cNvPr id="5" name="图片 4"/>
          <p:cNvPicPr>
            <a:picLocks noChangeAspect="1"/>
          </p:cNvPicPr>
          <p:nvPr/>
        </p:nvPicPr>
        <p:blipFill>
          <a:blip r:embed="rId3"/>
          <a:stretch>
            <a:fillRect/>
          </a:stretch>
        </p:blipFill>
        <p:spPr>
          <a:xfrm>
            <a:off x="6588125" y="1859280"/>
            <a:ext cx="3667125" cy="2790825"/>
          </a:xfrm>
          <a:prstGeom prst="rect">
            <a:avLst/>
          </a:prstGeom>
        </p:spPr>
      </p:pic>
      <p:sp>
        <p:nvSpPr>
          <p:cNvPr id="6" name="文本框 5"/>
          <p:cNvSpPr txBox="1"/>
          <p:nvPr/>
        </p:nvSpPr>
        <p:spPr>
          <a:xfrm>
            <a:off x="6981190" y="4791710"/>
            <a:ext cx="3283585" cy="645160"/>
          </a:xfrm>
          <a:prstGeom prst="rect">
            <a:avLst/>
          </a:prstGeom>
          <a:noFill/>
        </p:spPr>
        <p:txBody>
          <a:bodyPr wrap="square" rtlCol="0">
            <a:spAutoFit/>
          </a:bodyPr>
          <a:p>
            <a:r>
              <a:rPr lang="en-US" altLang="zh-CN"/>
              <a:t>MEMORY</a:t>
            </a:r>
            <a:r>
              <a:rPr lang="zh-CN" altLang="en-US"/>
              <a:t>存储引擎默认支持</a:t>
            </a:r>
            <a:r>
              <a:rPr lang="en-US" altLang="zh-CN"/>
              <a:t>HASH</a:t>
            </a:r>
            <a:r>
              <a:rPr lang="zh-CN" altLang="en-US"/>
              <a:t>索引</a:t>
            </a:r>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223010" y="1450975"/>
            <a:ext cx="9738995" cy="4386580"/>
          </a:xfrm>
          <a:prstGeom prst="rect">
            <a:avLst/>
          </a:prstGeom>
        </p:spPr>
      </p:pic>
      <p:sp>
        <p:nvSpPr>
          <p:cNvPr id="4" name="标题 1"/>
          <p:cNvSpPr>
            <a:spLocks noGrp="1"/>
          </p:cNvSpPr>
          <p:nvPr/>
        </p:nvSpPr>
        <p:spPr>
          <a:xfrm>
            <a:off x="608400" y="608400"/>
            <a:ext cx="10969200"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zh-CN" altLang="en-US" dirty="0">
                <a:latin typeface="+mj-ea"/>
                <a:sym typeface="+mn-ea"/>
              </a:rPr>
              <a:t>总结</a:t>
            </a:r>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5586730" y="548005"/>
            <a:ext cx="6156325" cy="5299075"/>
          </a:xfrm>
          <a:prstGeom prst="rect">
            <a:avLst/>
          </a:prstGeom>
        </p:spPr>
      </p:pic>
      <p:sp>
        <p:nvSpPr>
          <p:cNvPr id="4" name="标题 1"/>
          <p:cNvSpPr>
            <a:spLocks noGrp="1"/>
          </p:cNvSpPr>
          <p:nvPr/>
        </p:nvSpPr>
        <p:spPr>
          <a:xfrm>
            <a:off x="608400" y="608400"/>
            <a:ext cx="10969200"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zh-CN" altLang="en-US"/>
              <a:t>全文索引</a:t>
            </a:r>
            <a:endParaRPr lang="zh-CN" altLang="en-US"/>
          </a:p>
        </p:txBody>
      </p:sp>
      <p:pic>
        <p:nvPicPr>
          <p:cNvPr id="3" name="图片 2"/>
          <p:cNvPicPr>
            <a:picLocks noChangeAspect="1"/>
          </p:cNvPicPr>
          <p:nvPr/>
        </p:nvPicPr>
        <p:blipFill>
          <a:blip r:embed="rId2"/>
          <a:stretch>
            <a:fillRect/>
          </a:stretch>
        </p:blipFill>
        <p:spPr>
          <a:xfrm>
            <a:off x="382905" y="2795905"/>
            <a:ext cx="4695825" cy="2127250"/>
          </a:xfrm>
          <a:prstGeom prst="rect">
            <a:avLst/>
          </a:prstGeom>
        </p:spPr>
      </p:pic>
      <mc:AlternateContent xmlns:mc="http://schemas.openxmlformats.org/markup-compatibility/2006" xmlns:p14="http://schemas.microsoft.com/office/powerpoint/2010/main">
        <mc:Choice Requires="p14">
          <p:contentPart r:id="rId3" p14:bwMode="auto">
            <p14:nvContentPartPr>
              <p14:cNvPr id="5" name="墨迹 4"/>
              <p14:cNvContentPartPr/>
              <p14:nvPr/>
            </p14:nvContentPartPr>
            <p14:xfrm>
              <a:off x="1982470" y="4264025"/>
              <a:ext cx="1419225" cy="55880"/>
            </p14:xfrm>
          </p:contentPart>
        </mc:Choice>
        <mc:Fallback xmlns="">
          <p:pic>
            <p:nvPicPr>
              <p:cNvPr id="5" name="墨迹 4"/>
            </p:nvPicPr>
            <p:blipFill>
              <a:blip r:embed="rId4"/>
            </p:blipFill>
            <p:spPr>
              <a:xfrm>
                <a:off x="1982470" y="4264025"/>
                <a:ext cx="1419225" cy="55880"/>
              </a:xfrm>
              <a:prstGeom prst="rect"/>
            </p:spPr>
          </p:pic>
        </mc:Fallback>
      </mc:AlternateContent>
      <p:pic>
        <p:nvPicPr>
          <p:cNvPr id="6" name="图片 5"/>
          <p:cNvPicPr>
            <a:picLocks noChangeAspect="1"/>
          </p:cNvPicPr>
          <p:nvPr/>
        </p:nvPicPr>
        <p:blipFill>
          <a:blip r:embed="rId5"/>
          <a:stretch>
            <a:fillRect/>
          </a:stretch>
        </p:blipFill>
        <p:spPr>
          <a:xfrm>
            <a:off x="3065780" y="118745"/>
            <a:ext cx="2482850" cy="2514600"/>
          </a:xfrm>
          <a:prstGeom prst="rect">
            <a:avLst/>
          </a:prstGeom>
        </p:spPr>
      </p:pic>
      <p:sp>
        <p:nvSpPr>
          <p:cNvPr id="7" name="文本框 6"/>
          <p:cNvSpPr txBox="1"/>
          <p:nvPr/>
        </p:nvSpPr>
        <p:spPr>
          <a:xfrm>
            <a:off x="741680" y="1630680"/>
            <a:ext cx="2002155" cy="645160"/>
          </a:xfrm>
          <a:prstGeom prst="rect">
            <a:avLst/>
          </a:prstGeom>
          <a:noFill/>
        </p:spPr>
        <p:txBody>
          <a:bodyPr wrap="square" rtlCol="0">
            <a:spAutoFit/>
          </a:bodyPr>
          <a:p>
            <a:r>
              <a:rPr lang="en-US" altLang="zh-CN"/>
              <a:t>InnoDB</a:t>
            </a:r>
            <a:r>
              <a:rPr lang="zh-CN" altLang="en-US"/>
              <a:t>引擎主键还是</a:t>
            </a:r>
            <a:r>
              <a:rPr lang="en-US" altLang="zh-CN">
                <a:solidFill>
                  <a:srgbClr val="FF0000"/>
                </a:solidFill>
              </a:rPr>
              <a:t>B+Tree</a:t>
            </a:r>
            <a:endParaRPr lang="en-US" altLang="zh-CN">
              <a:solidFill>
                <a:srgbClr val="FF0000"/>
              </a:solidFill>
            </a:endParaRPr>
          </a:p>
        </p:txBody>
      </p:sp>
      <p:sp>
        <p:nvSpPr>
          <p:cNvPr id="8" name="文本框 7"/>
          <p:cNvSpPr txBox="1"/>
          <p:nvPr/>
        </p:nvSpPr>
        <p:spPr>
          <a:xfrm>
            <a:off x="622935" y="5170805"/>
            <a:ext cx="3910330" cy="368300"/>
          </a:xfrm>
          <a:prstGeom prst="rect">
            <a:avLst/>
          </a:prstGeom>
          <a:noFill/>
        </p:spPr>
        <p:txBody>
          <a:bodyPr wrap="square" rtlCol="0">
            <a:spAutoFit/>
          </a:bodyPr>
          <a:p>
            <a:r>
              <a:rPr lang="zh-CN" altLang="en-US"/>
              <a:t>全文索引针对于的是</a:t>
            </a:r>
            <a:r>
              <a:rPr lang="zh-CN" altLang="en-US">
                <a:solidFill>
                  <a:srgbClr val="FF0000"/>
                </a:solidFill>
              </a:rPr>
              <a:t>字符串</a:t>
            </a:r>
            <a:endParaRPr lang="zh-CN" altLang="en-US">
              <a:solidFill>
                <a:srgbClr val="FF0000"/>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75955" y="1651520"/>
            <a:ext cx="8545688" cy="2030095"/>
          </a:xfrm>
          <a:prstGeom prst="rect">
            <a:avLst/>
          </a:prstGeom>
          <a:noFill/>
        </p:spPr>
        <p:txBody>
          <a:bodyPr wrap="square" rtlCol="0">
            <a:spAutoFit/>
          </a:bodyPr>
          <a:lstStyle/>
          <a:p>
            <a:r>
              <a:rPr lang="zh-CN" altLang="en-US" b="1" dirty="0">
                <a:solidFill>
                  <a:srgbClr val="FF0000"/>
                </a:solidFill>
              </a:rPr>
              <a:t>聚集索引</a:t>
            </a:r>
            <a:r>
              <a:rPr lang="zh-CN" altLang="en-US" dirty="0"/>
              <a:t>就是按照每张表的主键构建一棵 </a:t>
            </a:r>
            <a:r>
              <a:rPr lang="en-US" altLang="zh-CN" dirty="0"/>
              <a:t>B+</a:t>
            </a:r>
            <a:r>
              <a:rPr lang="zh-CN" altLang="en-US" dirty="0"/>
              <a:t>树，同时叶子节点中存放的是整张表的行记录数据。</a:t>
            </a:r>
            <a:endParaRPr lang="en-US" altLang="zh-CN" dirty="0"/>
          </a:p>
          <a:p>
            <a:endParaRPr lang="en-US" altLang="zh-CN" dirty="0"/>
          </a:p>
          <a:p>
            <a:r>
              <a:rPr lang="zh-CN" altLang="en-US" dirty="0"/>
              <a:t>聚集索引的</a:t>
            </a:r>
            <a:r>
              <a:rPr lang="zh-CN" altLang="en-US" dirty="0">
                <a:solidFill>
                  <a:srgbClr val="FF0000"/>
                </a:solidFill>
              </a:rPr>
              <a:t>叶子节点</a:t>
            </a:r>
            <a:r>
              <a:rPr lang="zh-CN" altLang="en-US" dirty="0"/>
              <a:t>其实就是我们前面讲过的数据页。</a:t>
            </a:r>
            <a:endParaRPr lang="en-US" altLang="zh-CN" dirty="0"/>
          </a:p>
          <a:p>
            <a:endParaRPr lang="en-US" altLang="zh-CN" dirty="0"/>
          </a:p>
          <a:p>
            <a:r>
              <a:rPr lang="zh-CN" altLang="en-US" dirty="0"/>
              <a:t>在</a:t>
            </a:r>
            <a:r>
              <a:rPr lang="en-US" altLang="zh-CN" dirty="0" err="1"/>
              <a:t>InnoDB</a:t>
            </a:r>
            <a:r>
              <a:rPr lang="zh-CN" altLang="en-US" dirty="0"/>
              <a:t>中</a:t>
            </a:r>
            <a:r>
              <a:rPr lang="en-US" altLang="zh-CN" dirty="0"/>
              <a:t>, </a:t>
            </a:r>
            <a:r>
              <a:rPr lang="zh-CN" altLang="en-US" dirty="0">
                <a:solidFill>
                  <a:srgbClr val="FF0000"/>
                </a:solidFill>
              </a:rPr>
              <a:t>记录只能存放在聚集索引中</a:t>
            </a:r>
            <a:r>
              <a:rPr lang="zh-CN" altLang="en-US" dirty="0"/>
              <a:t>，所以</a:t>
            </a:r>
            <a:r>
              <a:rPr lang="zh-CN" altLang="en-US" dirty="0">
                <a:solidFill>
                  <a:srgbClr val="FF0000"/>
                </a:solidFill>
              </a:rPr>
              <a:t>每张表有且只有一个聚集索引</a:t>
            </a:r>
            <a:r>
              <a:rPr lang="zh-CN" altLang="en-US" dirty="0"/>
              <a:t>。在大多数情况下，查询优化器倾向于采用聚集索引。</a:t>
            </a:r>
            <a:endParaRPr lang="zh-CN" altLang="en-US" dirty="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805096" y="4101282"/>
            <a:ext cx="6100351" cy="2533368"/>
          </a:xfrm>
          <a:prstGeom prst="rect">
            <a:avLst/>
          </a:prstGeom>
        </p:spPr>
      </p:pic>
      <p:sp>
        <p:nvSpPr>
          <p:cNvPr id="4" name="标题 1"/>
          <p:cNvSpPr>
            <a:spLocks noGrp="1"/>
          </p:cNvSpPr>
          <p:nvPr/>
        </p:nvSpPr>
        <p:spPr>
          <a:xfrm>
            <a:off x="608400" y="608400"/>
            <a:ext cx="10969200"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zh-CN" altLang="en-US" dirty="0">
                <a:latin typeface="+mj-ea"/>
                <a:sym typeface="+mn-ea"/>
              </a:rPr>
              <a:t>聚集索引</a:t>
            </a:r>
            <a:endParaRPr lang="zh-CN" altLang="en-US"/>
          </a:p>
        </p:txBody>
      </p:sp>
      <mc:AlternateContent xmlns:mc="http://schemas.openxmlformats.org/markup-compatibility/2006" xmlns:p14="http://schemas.microsoft.com/office/powerpoint/2010/main">
        <mc:Choice Requires="p14">
          <p:contentPart r:id="rId2" p14:bwMode="auto">
            <p14:nvContentPartPr>
              <p14:cNvPr id="2" name="墨迹 1"/>
              <p14:cNvContentPartPr/>
              <p14:nvPr/>
            </p14:nvContentPartPr>
            <p14:xfrm>
              <a:off x="4779010" y="5866130"/>
              <a:ext cx="290830" cy="161925"/>
            </p14:xfrm>
          </p:contentPart>
        </mc:Choice>
        <mc:Fallback xmlns="">
          <p:pic>
            <p:nvPicPr>
              <p:cNvPr id="2" name="墨迹 1"/>
            </p:nvPicPr>
            <p:blipFill>
              <a:blip r:embed="rId3"/>
            </p:blipFill>
            <p:spPr>
              <a:xfrm>
                <a:off x="4779010" y="5866130"/>
                <a:ext cx="290830" cy="161925"/>
              </a:xfrm>
              <a:prstGeom prst="rect"/>
            </p:spPr>
          </p:pic>
        </mc:Fallback>
      </mc:AlternateContent>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93016" y="3506044"/>
            <a:ext cx="6528602" cy="2546038"/>
          </a:xfrm>
          <a:prstGeom prst="rect">
            <a:avLst/>
          </a:prstGeom>
        </p:spPr>
      </p:pic>
      <p:sp>
        <p:nvSpPr>
          <p:cNvPr id="5" name="文本框 4"/>
          <p:cNvSpPr txBox="1"/>
          <p:nvPr/>
        </p:nvSpPr>
        <p:spPr>
          <a:xfrm>
            <a:off x="1983564" y="1501422"/>
            <a:ext cx="9403645" cy="645160"/>
          </a:xfrm>
          <a:prstGeom prst="rect">
            <a:avLst/>
          </a:prstGeom>
          <a:noFill/>
        </p:spPr>
        <p:txBody>
          <a:bodyPr wrap="square" rtlCol="0">
            <a:spAutoFit/>
          </a:bodyPr>
          <a:lstStyle/>
          <a:p>
            <a:r>
              <a:rPr lang="zh-CN" altLang="en-US" dirty="0"/>
              <a:t>对于</a:t>
            </a:r>
            <a:r>
              <a:rPr lang="zh-CN" altLang="en-US" b="1" dirty="0">
                <a:solidFill>
                  <a:srgbClr val="FF0000"/>
                </a:solidFill>
              </a:rPr>
              <a:t>辅助索引</a:t>
            </a:r>
            <a:r>
              <a:rPr lang="zh-CN" altLang="en-US" dirty="0"/>
              <a:t>，叶子节点不包含行记录的全部数据，叶子节点除了包含键以外，</a:t>
            </a:r>
            <a:endParaRPr lang="en-US" altLang="zh-CN" dirty="0"/>
          </a:p>
          <a:p>
            <a:r>
              <a:rPr lang="zh-CN" altLang="en-US" dirty="0"/>
              <a:t>还包含</a:t>
            </a:r>
            <a:r>
              <a:rPr lang="zh-CN" altLang="en-US" dirty="0">
                <a:solidFill>
                  <a:srgbClr val="FF0000"/>
                </a:solidFill>
              </a:rPr>
              <a:t>聚集索引的键</a:t>
            </a:r>
            <a:r>
              <a:rPr lang="zh-CN" altLang="en-US" dirty="0"/>
              <a:t>，也就是</a:t>
            </a:r>
            <a:r>
              <a:rPr lang="zh-CN" altLang="en-US" dirty="0">
                <a:solidFill>
                  <a:srgbClr val="FF0000"/>
                </a:solidFill>
              </a:rPr>
              <a:t>主键的信息。</a:t>
            </a:r>
            <a:endParaRPr lang="zh-CN" altLang="en-US" dirty="0">
              <a:solidFill>
                <a:srgbClr val="FF0000"/>
              </a:solidFill>
            </a:endParaRPr>
          </a:p>
        </p:txBody>
      </p:sp>
      <p:sp>
        <p:nvSpPr>
          <p:cNvPr id="6" name="文本框 5"/>
          <p:cNvSpPr txBox="1"/>
          <p:nvPr/>
        </p:nvSpPr>
        <p:spPr>
          <a:xfrm>
            <a:off x="1983563" y="2856089"/>
            <a:ext cx="8992835" cy="368300"/>
          </a:xfrm>
          <a:prstGeom prst="rect">
            <a:avLst/>
          </a:prstGeom>
          <a:noFill/>
        </p:spPr>
        <p:txBody>
          <a:bodyPr wrap="square" rtlCol="0">
            <a:spAutoFit/>
          </a:bodyPr>
          <a:lstStyle/>
          <a:p>
            <a:r>
              <a:rPr lang="zh-CN" altLang="en-US" dirty="0"/>
              <a:t>辅助索引的存在并不影响数据在聚集索引中的组织，因此</a:t>
            </a:r>
            <a:r>
              <a:rPr lang="zh-CN" altLang="en-US" dirty="0">
                <a:solidFill>
                  <a:srgbClr val="FF0000"/>
                </a:solidFill>
              </a:rPr>
              <a:t>每张表可以有多个辅助索引</a:t>
            </a:r>
            <a:r>
              <a:rPr lang="zh-CN" altLang="en-US" dirty="0"/>
              <a:t>。</a:t>
            </a:r>
            <a:endParaRPr lang="zh-CN" altLang="en-US" dirty="0"/>
          </a:p>
        </p:txBody>
      </p:sp>
      <p:sp>
        <p:nvSpPr>
          <p:cNvPr id="3" name="标题 1"/>
          <p:cNvSpPr>
            <a:spLocks noGrp="1"/>
          </p:cNvSpPr>
          <p:nvPr/>
        </p:nvSpPr>
        <p:spPr>
          <a:xfrm>
            <a:off x="608400" y="608400"/>
            <a:ext cx="10969200"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zh-CN" altLang="en-US" dirty="0">
                <a:latin typeface="+mj-ea"/>
                <a:sym typeface="+mn-ea"/>
              </a:rPr>
              <a:t>辅助索引</a:t>
            </a:r>
            <a:endParaRPr lang="zh-CN" altLang="en-US"/>
          </a:p>
        </p:txBody>
      </p:sp>
      <mc:AlternateContent xmlns:mc="http://schemas.openxmlformats.org/markup-compatibility/2006" xmlns:p14="http://schemas.microsoft.com/office/powerpoint/2010/main">
        <mc:Choice Requires="p14">
          <p:contentPart r:id="rId2" p14:bwMode="auto">
            <p14:nvContentPartPr>
              <p14:cNvPr id="2" name="墨迹 1"/>
              <p14:cNvContentPartPr/>
              <p14:nvPr/>
            </p14:nvContentPartPr>
            <p14:xfrm>
              <a:off x="3842385" y="5720715"/>
              <a:ext cx="417830" cy="281940"/>
            </p14:xfrm>
          </p:contentPart>
        </mc:Choice>
        <mc:Fallback xmlns="">
          <p:pic>
            <p:nvPicPr>
              <p:cNvPr id="2" name="墨迹 1"/>
            </p:nvPicPr>
            <p:blipFill>
              <a:blip r:embed="rId3"/>
            </p:blipFill>
            <p:spPr>
              <a:xfrm>
                <a:off x="3842385" y="5720715"/>
                <a:ext cx="417830" cy="281940"/>
              </a:xfrm>
              <a:prstGeom prst="rect"/>
            </p:spPr>
          </p:pic>
        </mc:Fallback>
      </mc:AlternateContent>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974756" y="1457011"/>
            <a:ext cx="8691824" cy="2306955"/>
          </a:xfrm>
          <a:prstGeom prst="rect">
            <a:avLst/>
          </a:prstGeom>
          <a:noFill/>
        </p:spPr>
        <p:txBody>
          <a:bodyPr wrap="square" rtlCol="0">
            <a:spAutoFit/>
          </a:bodyPr>
          <a:lstStyle/>
          <a:p>
            <a:r>
              <a:rPr lang="zh-CN" altLang="en-US" dirty="0"/>
              <a:t>思考下面</a:t>
            </a:r>
            <a:r>
              <a:rPr lang="en-US" altLang="zh-CN" dirty="0"/>
              <a:t>SQL</a:t>
            </a:r>
            <a:r>
              <a:rPr lang="zh-CN" altLang="en-US" dirty="0"/>
              <a:t>语句的执行过程：</a:t>
            </a:r>
            <a:endParaRPr lang="en-US" altLang="zh-CN" dirty="0"/>
          </a:p>
          <a:p>
            <a:endParaRPr lang="en-US" altLang="zh-CN" dirty="0"/>
          </a:p>
          <a:p>
            <a:pPr marL="342900" indent="-342900">
              <a:buAutoNum type="arabicParenR"/>
            </a:pPr>
            <a:r>
              <a:rPr lang="en-US" altLang="zh-CN" dirty="0"/>
              <a:t>select  id from citizen where id =1;</a:t>
            </a:r>
            <a:r>
              <a:rPr lang="en-US" altLang="zh-CN" dirty="0">
                <a:sym typeface="+mn-ea"/>
              </a:rPr>
              <a:t>//</a:t>
            </a:r>
            <a:r>
              <a:rPr lang="zh-CN" altLang="en-US" dirty="0">
                <a:solidFill>
                  <a:srgbClr val="FF0000"/>
                </a:solidFill>
                <a:sym typeface="+mn-ea"/>
              </a:rPr>
              <a:t>没有回表</a:t>
            </a:r>
            <a:endParaRPr lang="en-US" altLang="zh-CN" dirty="0">
              <a:solidFill>
                <a:srgbClr val="FF0000"/>
              </a:solidFill>
            </a:endParaRPr>
          </a:p>
          <a:p>
            <a:pPr marL="342900" indent="-342900">
              <a:buAutoNum type="arabicParenR"/>
            </a:pPr>
            <a:r>
              <a:rPr lang="en-US" altLang="zh-CN" dirty="0"/>
              <a:t>select </a:t>
            </a:r>
            <a:r>
              <a:rPr lang="en-US" altLang="zh-CN" dirty="0">
                <a:solidFill>
                  <a:srgbClr val="FF0000"/>
                </a:solidFill>
              </a:rPr>
              <a:t> id</a:t>
            </a:r>
            <a:r>
              <a:rPr lang="zh-CN" altLang="en-US" dirty="0">
                <a:solidFill>
                  <a:srgbClr val="FF0000"/>
                </a:solidFill>
              </a:rPr>
              <a:t>，</a:t>
            </a:r>
            <a:r>
              <a:rPr lang="en-US" altLang="zh-CN" dirty="0" err="1">
                <a:solidFill>
                  <a:srgbClr val="FF0000"/>
                </a:solidFill>
              </a:rPr>
              <a:t>id_card</a:t>
            </a:r>
            <a:r>
              <a:rPr lang="en-US" altLang="zh-CN" dirty="0">
                <a:solidFill>
                  <a:srgbClr val="FF0000"/>
                </a:solidFill>
              </a:rPr>
              <a:t> </a:t>
            </a:r>
            <a:r>
              <a:rPr lang="en-US" altLang="zh-CN" dirty="0"/>
              <a:t>from citizen where </a:t>
            </a:r>
            <a:r>
              <a:rPr lang="en-US" altLang="zh-CN" dirty="0" err="1">
                <a:solidFill>
                  <a:srgbClr val="FF0000"/>
                </a:solidFill>
              </a:rPr>
              <a:t>id_card</a:t>
            </a:r>
            <a:r>
              <a:rPr lang="en-US" altLang="zh-CN" dirty="0"/>
              <a:t> = ‘420100xxx’; //</a:t>
            </a:r>
            <a:r>
              <a:rPr lang="zh-CN" altLang="en-US" dirty="0"/>
              <a:t>没有回表</a:t>
            </a:r>
            <a:endParaRPr lang="en-US" altLang="zh-CN" dirty="0"/>
          </a:p>
          <a:p>
            <a:pPr marL="342900" indent="-342900">
              <a:buAutoNum type="arabicParenR"/>
            </a:pPr>
            <a:r>
              <a:rPr lang="en-US" altLang="zh-CN" dirty="0"/>
              <a:t>select name from citizen where id = 1;</a:t>
            </a:r>
            <a:r>
              <a:rPr lang="en-US" altLang="zh-CN" dirty="0">
                <a:sym typeface="+mn-ea"/>
              </a:rPr>
              <a:t>//</a:t>
            </a:r>
            <a:r>
              <a:rPr lang="zh-CN" altLang="en-US" dirty="0">
                <a:solidFill>
                  <a:srgbClr val="FF0000"/>
                </a:solidFill>
                <a:sym typeface="+mn-ea"/>
              </a:rPr>
              <a:t>没有回表</a:t>
            </a:r>
            <a:endParaRPr lang="en-US" altLang="zh-CN" dirty="0">
              <a:solidFill>
                <a:srgbClr val="FF0000"/>
              </a:solidFill>
            </a:endParaRPr>
          </a:p>
          <a:p>
            <a:pPr marL="342900" indent="-342900">
              <a:buAutoNum type="arabicParenR"/>
            </a:pPr>
            <a:r>
              <a:rPr lang="en-US" altLang="zh-CN" dirty="0"/>
              <a:t>select name from citizen where </a:t>
            </a:r>
            <a:r>
              <a:rPr lang="en-US" altLang="zh-CN" dirty="0" err="1"/>
              <a:t>id_card</a:t>
            </a:r>
            <a:r>
              <a:rPr lang="en-US" altLang="zh-CN" dirty="0"/>
              <a:t> = ‘420100xxx’;</a:t>
            </a:r>
            <a:r>
              <a:rPr lang="en-US" altLang="zh-CN" dirty="0">
                <a:sym typeface="+mn-ea"/>
              </a:rPr>
              <a:t>//</a:t>
            </a:r>
            <a:r>
              <a:rPr lang="zh-CN" altLang="en-US" dirty="0">
                <a:sym typeface="+mn-ea"/>
              </a:rPr>
              <a:t>存在</a:t>
            </a:r>
            <a:r>
              <a:rPr lang="zh-CN" altLang="en-US" dirty="0">
                <a:solidFill>
                  <a:srgbClr val="FF0000"/>
                </a:solidFill>
                <a:sym typeface="+mn-ea"/>
              </a:rPr>
              <a:t>回表</a:t>
            </a:r>
            <a:r>
              <a:rPr lang="zh-CN" altLang="en-US" dirty="0">
                <a:sym typeface="+mn-ea"/>
              </a:rPr>
              <a:t>的情况</a:t>
            </a:r>
            <a:endParaRPr lang="zh-CN" altLang="en-US" dirty="0"/>
          </a:p>
          <a:p>
            <a:pPr marL="342900" indent="-342900">
              <a:buAutoNum type="arabicParenR"/>
            </a:pPr>
            <a:r>
              <a:rPr lang="en-US" altLang="zh-CN" dirty="0"/>
              <a:t>select  * from citizen where id = 1;//</a:t>
            </a:r>
            <a:r>
              <a:rPr lang="zh-CN" altLang="en-US" dirty="0">
                <a:solidFill>
                  <a:srgbClr val="FF0000"/>
                </a:solidFill>
              </a:rPr>
              <a:t>没有回表</a:t>
            </a:r>
            <a:endParaRPr lang="en-US" altLang="zh-CN" dirty="0">
              <a:solidFill>
                <a:srgbClr val="FF0000"/>
              </a:solidFill>
            </a:endParaRPr>
          </a:p>
          <a:p>
            <a:pPr marL="342900" indent="-342900">
              <a:buAutoNum type="arabicParenR"/>
            </a:pPr>
            <a:r>
              <a:rPr lang="en-US" altLang="zh-CN" dirty="0"/>
              <a:t>select  </a:t>
            </a:r>
            <a:r>
              <a:rPr lang="en-US" altLang="zh-CN" dirty="0">
                <a:solidFill>
                  <a:srgbClr val="FF0000"/>
                </a:solidFill>
              </a:rPr>
              <a:t>*</a:t>
            </a:r>
            <a:r>
              <a:rPr lang="en-US" altLang="zh-CN" dirty="0"/>
              <a:t> from citizen where </a:t>
            </a:r>
            <a:r>
              <a:rPr lang="en-US" altLang="zh-CN" dirty="0" err="1"/>
              <a:t>id_card</a:t>
            </a:r>
            <a:r>
              <a:rPr lang="en-US" altLang="zh-CN" dirty="0"/>
              <a:t> = ‘420100xxx’; //</a:t>
            </a:r>
            <a:r>
              <a:rPr lang="zh-CN" altLang="en-US" dirty="0"/>
              <a:t>存在</a:t>
            </a:r>
            <a:r>
              <a:rPr lang="zh-CN" altLang="en-US" dirty="0">
                <a:solidFill>
                  <a:srgbClr val="FF0000"/>
                </a:solidFill>
              </a:rPr>
              <a:t>回表</a:t>
            </a:r>
            <a:r>
              <a:rPr lang="zh-CN" altLang="en-US" dirty="0"/>
              <a:t>的情况</a:t>
            </a:r>
            <a:endParaRPr lang="zh-CN" altLang="en-US" dirty="0"/>
          </a:p>
        </p:txBody>
      </p:sp>
      <p:sp>
        <p:nvSpPr>
          <p:cNvPr id="6" name="文本框 5"/>
          <p:cNvSpPr txBox="1"/>
          <p:nvPr/>
        </p:nvSpPr>
        <p:spPr>
          <a:xfrm>
            <a:off x="2017935" y="3907784"/>
            <a:ext cx="8149213" cy="1753235"/>
          </a:xfrm>
          <a:prstGeom prst="rect">
            <a:avLst/>
          </a:prstGeom>
          <a:noFill/>
        </p:spPr>
        <p:txBody>
          <a:bodyPr wrap="square" rtlCol="0">
            <a:spAutoFit/>
          </a:bodyPr>
          <a:lstStyle/>
          <a:p>
            <a:r>
              <a:rPr lang="zh-CN" altLang="en-US" dirty="0"/>
              <a:t>当通过</a:t>
            </a:r>
            <a:r>
              <a:rPr lang="zh-CN" altLang="en-US" dirty="0">
                <a:solidFill>
                  <a:srgbClr val="FF0000"/>
                </a:solidFill>
              </a:rPr>
              <a:t>辅助索引</a:t>
            </a:r>
            <a:r>
              <a:rPr lang="zh-CN" altLang="en-US" dirty="0"/>
              <a:t>来寻找数据的时候，</a:t>
            </a:r>
            <a:r>
              <a:rPr lang="en-US" altLang="zh-CN" dirty="0" err="1"/>
              <a:t>InnoDB</a:t>
            </a:r>
            <a:r>
              <a:rPr lang="zh-CN" altLang="en-US" dirty="0"/>
              <a:t>会遍历辅助索引，并通过辅助索引的</a:t>
            </a:r>
            <a:r>
              <a:rPr lang="zh-CN" altLang="en-US" dirty="0">
                <a:solidFill>
                  <a:srgbClr val="FF0000"/>
                </a:solidFill>
              </a:rPr>
              <a:t>叶子节点</a:t>
            </a:r>
            <a:r>
              <a:rPr lang="zh-CN" altLang="en-US" dirty="0"/>
              <a:t>，</a:t>
            </a:r>
            <a:r>
              <a:rPr lang="zh-CN" altLang="en-US" dirty="0">
                <a:solidFill>
                  <a:srgbClr val="FF0000"/>
                </a:solidFill>
              </a:rPr>
              <a:t>获取主键</a:t>
            </a:r>
            <a:r>
              <a:rPr lang="zh-CN" altLang="en-US" dirty="0"/>
              <a:t>。然后再通过</a:t>
            </a:r>
            <a:r>
              <a:rPr lang="zh-CN" altLang="en-US" dirty="0">
                <a:solidFill>
                  <a:srgbClr val="FF0000"/>
                </a:solidFill>
              </a:rPr>
              <a:t>聚集索引来找到一个完整的行记录</a:t>
            </a:r>
            <a:r>
              <a:rPr lang="zh-CN" altLang="en-US" dirty="0"/>
              <a:t>。这个过程我们称之为</a:t>
            </a:r>
            <a:r>
              <a:rPr lang="zh-CN" altLang="en-US" b="1" dirty="0">
                <a:solidFill>
                  <a:srgbClr val="FF0000"/>
                </a:solidFill>
              </a:rPr>
              <a:t>回表</a:t>
            </a:r>
            <a:r>
              <a:rPr lang="zh-CN" altLang="en-US" dirty="0"/>
              <a:t>。</a:t>
            </a:r>
            <a:endParaRPr lang="en-US" altLang="zh-CN" dirty="0"/>
          </a:p>
          <a:p>
            <a:endParaRPr lang="en-US" altLang="zh-CN" dirty="0"/>
          </a:p>
          <a:p>
            <a:r>
              <a:rPr lang="zh-CN" altLang="en-US" dirty="0"/>
              <a:t>如果一个辅助索引的高度为</a:t>
            </a:r>
            <a:r>
              <a:rPr lang="en-US" altLang="zh-CN" dirty="0"/>
              <a:t>3</a:t>
            </a:r>
            <a:r>
              <a:rPr lang="zh-CN" altLang="en-US" dirty="0"/>
              <a:t>，聚集索引的高度为</a:t>
            </a:r>
            <a:r>
              <a:rPr lang="en-US" altLang="zh-CN" dirty="0"/>
              <a:t>3</a:t>
            </a:r>
            <a:r>
              <a:rPr lang="zh-CN" altLang="en-US" dirty="0"/>
              <a:t>。那么我们需要</a:t>
            </a:r>
            <a:r>
              <a:rPr lang="en-US" altLang="zh-CN" dirty="0">
                <a:solidFill>
                  <a:srgbClr val="FF0000"/>
                </a:solidFill>
              </a:rPr>
              <a:t>6</a:t>
            </a:r>
            <a:r>
              <a:rPr lang="zh-CN" altLang="en-US" dirty="0">
                <a:solidFill>
                  <a:srgbClr val="FF0000"/>
                </a:solidFill>
              </a:rPr>
              <a:t>次</a:t>
            </a:r>
            <a:r>
              <a:rPr lang="en-US" altLang="zh-CN" dirty="0">
                <a:solidFill>
                  <a:srgbClr val="FF0000"/>
                </a:solidFill>
              </a:rPr>
              <a:t>IO</a:t>
            </a:r>
            <a:r>
              <a:rPr lang="zh-CN" altLang="en-US" dirty="0"/>
              <a:t>操作，才可以访问最终的数据。</a:t>
            </a:r>
            <a:endParaRPr lang="en-US" altLang="zh-CN" dirty="0"/>
          </a:p>
        </p:txBody>
      </p:sp>
      <p:sp>
        <p:nvSpPr>
          <p:cNvPr id="9" name="文本框 8"/>
          <p:cNvSpPr txBox="1"/>
          <p:nvPr/>
        </p:nvSpPr>
        <p:spPr>
          <a:xfrm>
            <a:off x="4999261" y="5990360"/>
            <a:ext cx="4732773" cy="368300"/>
          </a:xfrm>
          <a:prstGeom prst="rect">
            <a:avLst/>
          </a:prstGeom>
          <a:noFill/>
        </p:spPr>
        <p:txBody>
          <a:bodyPr wrap="square" rtlCol="0">
            <a:spAutoFit/>
          </a:bodyPr>
          <a:lstStyle/>
          <a:p>
            <a:r>
              <a:rPr lang="zh-CN" altLang="en-US" dirty="0">
                <a:solidFill>
                  <a:srgbClr val="C00000"/>
                </a:solidFill>
              </a:rPr>
              <a:t>应该尽量避免回表！</a:t>
            </a:r>
            <a:endParaRPr lang="zh-CN" altLang="en-US" dirty="0">
              <a:solidFill>
                <a:srgbClr val="C00000"/>
              </a:solidFill>
            </a:endParaRPr>
          </a:p>
        </p:txBody>
      </p:sp>
      <p:sp>
        <p:nvSpPr>
          <p:cNvPr id="3" name="标题 1"/>
          <p:cNvSpPr>
            <a:spLocks noGrp="1"/>
          </p:cNvSpPr>
          <p:nvPr/>
        </p:nvSpPr>
        <p:spPr>
          <a:xfrm>
            <a:off x="608400" y="608400"/>
            <a:ext cx="10969200"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zh-CN" altLang="en-US" dirty="0">
                <a:latin typeface="+mj-ea"/>
                <a:sym typeface="+mn-ea"/>
              </a:rPr>
              <a:t>回表</a:t>
            </a:r>
            <a:endParaRPr lang="zh-CN" altLang="en-US"/>
          </a:p>
        </p:txBody>
      </p:sp>
      <p:sp>
        <p:nvSpPr>
          <p:cNvPr id="2" name="文本框 1"/>
          <p:cNvSpPr txBox="1"/>
          <p:nvPr/>
        </p:nvSpPr>
        <p:spPr>
          <a:xfrm>
            <a:off x="6137275" y="1017905"/>
            <a:ext cx="3646170" cy="645160"/>
          </a:xfrm>
          <a:prstGeom prst="rect">
            <a:avLst/>
          </a:prstGeom>
          <a:noFill/>
        </p:spPr>
        <p:txBody>
          <a:bodyPr wrap="square" rtlCol="0">
            <a:spAutoFit/>
          </a:bodyPr>
          <a:p>
            <a:r>
              <a:rPr lang="en-US" altLang="zh-CN"/>
              <a:t>id</a:t>
            </a:r>
            <a:r>
              <a:rPr lang="zh-CN" altLang="en-US"/>
              <a:t>是主键</a:t>
            </a:r>
            <a:r>
              <a:rPr lang="en-US" altLang="zh-CN"/>
              <a:t>, </a:t>
            </a:r>
            <a:r>
              <a:rPr lang="zh-CN" altLang="en-US">
                <a:solidFill>
                  <a:srgbClr val="FF0000"/>
                </a:solidFill>
              </a:rPr>
              <a:t>聚簇索引</a:t>
            </a:r>
            <a:endParaRPr lang="zh-CN" altLang="en-US">
              <a:solidFill>
                <a:srgbClr val="FF0000"/>
              </a:solidFill>
            </a:endParaRPr>
          </a:p>
          <a:p>
            <a:r>
              <a:rPr lang="en-US" altLang="zh-CN"/>
              <a:t>id_card</a:t>
            </a:r>
            <a:r>
              <a:rPr lang="zh-CN" altLang="en-US"/>
              <a:t>是</a:t>
            </a:r>
            <a:r>
              <a:rPr lang="zh-CN" altLang="en-US">
                <a:solidFill>
                  <a:srgbClr val="FF0000"/>
                </a:solidFill>
              </a:rPr>
              <a:t>辅助索引</a:t>
            </a:r>
            <a:endParaRPr lang="zh-CN" altLang="en-US">
              <a:solidFill>
                <a:srgbClr val="FF0000"/>
              </a:solidFill>
            </a:endParaRPr>
          </a:p>
        </p:txBody>
      </p:sp>
      <p:sp>
        <p:nvSpPr>
          <p:cNvPr id="4" name="文本框 3"/>
          <p:cNvSpPr txBox="1"/>
          <p:nvPr/>
        </p:nvSpPr>
        <p:spPr>
          <a:xfrm>
            <a:off x="688975" y="5804535"/>
            <a:ext cx="2593975" cy="922020"/>
          </a:xfrm>
          <a:prstGeom prst="rect">
            <a:avLst/>
          </a:prstGeom>
          <a:noFill/>
        </p:spPr>
        <p:txBody>
          <a:bodyPr wrap="square" rtlCol="0">
            <a:spAutoFit/>
          </a:bodyPr>
          <a:p>
            <a:r>
              <a:rPr lang="zh-CN" altLang="en-US"/>
              <a:t>在查询语句中，尽量不要轻易使用</a:t>
            </a:r>
            <a:r>
              <a:rPr lang="en-US" altLang="zh-CN">
                <a:solidFill>
                  <a:srgbClr val="FF0000"/>
                </a:solidFill>
              </a:rPr>
              <a:t>select * , </a:t>
            </a:r>
            <a:r>
              <a:rPr lang="zh-CN" altLang="en-US">
                <a:solidFill>
                  <a:srgbClr val="FF0000"/>
                </a:solidFill>
              </a:rPr>
              <a:t>这对查询性能是有影响的</a:t>
            </a:r>
            <a:endParaRPr lang="zh-CN" altLang="en-US">
              <a:solidFill>
                <a:srgbClr val="FF0000"/>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982496" y="1643448"/>
            <a:ext cx="8513805" cy="645160"/>
          </a:xfrm>
          <a:prstGeom prst="rect">
            <a:avLst/>
          </a:prstGeom>
          <a:noFill/>
        </p:spPr>
        <p:txBody>
          <a:bodyPr wrap="square" rtlCol="0">
            <a:spAutoFit/>
          </a:bodyPr>
          <a:lstStyle/>
          <a:p>
            <a:r>
              <a:rPr lang="en-US" altLang="zh-CN" dirty="0" err="1"/>
              <a:t>InnoDB</a:t>
            </a:r>
            <a:r>
              <a:rPr lang="en-US" altLang="zh-CN" dirty="0"/>
              <a:t> </a:t>
            </a:r>
            <a:r>
              <a:rPr lang="zh-CN" altLang="en-US" dirty="0"/>
              <a:t>存储引擎支持</a:t>
            </a:r>
            <a:r>
              <a:rPr lang="zh-CN" altLang="en-US" dirty="0">
                <a:solidFill>
                  <a:srgbClr val="FF0000"/>
                </a:solidFill>
              </a:rPr>
              <a:t>覆盖索引 </a:t>
            </a:r>
            <a:r>
              <a:rPr lang="en-US" altLang="zh-CN" dirty="0">
                <a:solidFill>
                  <a:srgbClr val="FF0000"/>
                </a:solidFill>
              </a:rPr>
              <a:t>(covering index)</a:t>
            </a:r>
            <a:r>
              <a:rPr lang="en-US" altLang="zh-CN" dirty="0"/>
              <a:t>, </a:t>
            </a:r>
            <a:r>
              <a:rPr lang="zh-CN" altLang="en-US" dirty="0"/>
              <a:t>即从辅助索引中就可以得到要查询的信息，而不需要</a:t>
            </a:r>
            <a:r>
              <a:rPr lang="zh-CN" altLang="en-US" dirty="0">
                <a:solidFill>
                  <a:srgbClr val="FF0000"/>
                </a:solidFill>
              </a:rPr>
              <a:t>回表</a:t>
            </a:r>
            <a:r>
              <a:rPr lang="zh-CN" altLang="en-US" dirty="0"/>
              <a:t>。</a:t>
            </a:r>
            <a:endParaRPr lang="zh-CN" altLang="en-US" dirty="0"/>
          </a:p>
        </p:txBody>
      </p:sp>
      <p:sp>
        <p:nvSpPr>
          <p:cNvPr id="4" name="文本框 3"/>
          <p:cNvSpPr txBox="1"/>
          <p:nvPr/>
        </p:nvSpPr>
        <p:spPr>
          <a:xfrm>
            <a:off x="1982496" y="2804984"/>
            <a:ext cx="8377881" cy="1476375"/>
          </a:xfrm>
          <a:prstGeom prst="rect">
            <a:avLst/>
          </a:prstGeom>
          <a:noFill/>
        </p:spPr>
        <p:txBody>
          <a:bodyPr wrap="square" rtlCol="0">
            <a:spAutoFit/>
          </a:bodyPr>
          <a:lstStyle/>
          <a:p>
            <a:r>
              <a:rPr lang="zh-CN" altLang="en-US" dirty="0"/>
              <a:t>使用覆盖索引的好处是，覆盖索引不包含整行记录的信息，故其大小一般情况下远小于聚集索引，因此可以减少大量的 </a:t>
            </a:r>
            <a:r>
              <a:rPr lang="en-US" altLang="zh-CN" dirty="0"/>
              <a:t>IO </a:t>
            </a:r>
            <a:r>
              <a:rPr lang="zh-CN" altLang="en-US" dirty="0"/>
              <a:t>操作。</a:t>
            </a:r>
            <a:endParaRPr lang="en-US" altLang="zh-CN" dirty="0"/>
          </a:p>
          <a:p>
            <a:endParaRPr lang="en-US" altLang="zh-CN" dirty="0"/>
          </a:p>
          <a:p>
            <a:endParaRPr lang="en-US" altLang="zh-CN" dirty="0"/>
          </a:p>
          <a:p>
            <a:r>
              <a:rPr lang="zh-CN" altLang="en-US" dirty="0"/>
              <a:t>对于辅助索引而言，其叶子节点包含主键信息。</a:t>
            </a:r>
            <a:endParaRPr lang="zh-CN" altLang="en-US" dirty="0"/>
          </a:p>
        </p:txBody>
      </p:sp>
      <p:sp>
        <p:nvSpPr>
          <p:cNvPr id="5" name="标题 1"/>
          <p:cNvSpPr>
            <a:spLocks noGrp="1"/>
          </p:cNvSpPr>
          <p:nvPr/>
        </p:nvSpPr>
        <p:spPr>
          <a:xfrm>
            <a:off x="608400" y="608400"/>
            <a:ext cx="10969200"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zh-CN" altLang="en-US" dirty="0">
                <a:latin typeface="+mj-ea"/>
                <a:sym typeface="+mn-ea"/>
              </a:rPr>
              <a:t>覆盖索引</a:t>
            </a:r>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62557" y="1598795"/>
            <a:ext cx="8007178" cy="2584450"/>
          </a:xfrm>
          <a:prstGeom prst="rect">
            <a:avLst/>
          </a:prstGeom>
          <a:noFill/>
        </p:spPr>
        <p:txBody>
          <a:bodyPr wrap="square" rtlCol="0">
            <a:spAutoFit/>
          </a:bodyPr>
          <a:lstStyle/>
          <a:p>
            <a:r>
              <a:rPr lang="zh-CN" altLang="en-US" dirty="0"/>
              <a:t>思考：若主键为 </a:t>
            </a:r>
            <a:r>
              <a:rPr lang="en-US" altLang="zh-CN" dirty="0"/>
              <a:t>(id1, id2), </a:t>
            </a:r>
            <a:r>
              <a:rPr lang="zh-CN" altLang="en-US" dirty="0"/>
              <a:t>辅助索引为 </a:t>
            </a:r>
            <a:r>
              <a:rPr lang="en-US" altLang="zh-CN" dirty="0"/>
              <a:t>(a, b)</a:t>
            </a:r>
            <a:r>
              <a:rPr lang="zh-CN" altLang="en-US" dirty="0"/>
              <a:t>。</a:t>
            </a:r>
            <a:endParaRPr lang="en-US" altLang="zh-CN" dirty="0"/>
          </a:p>
          <a:p>
            <a:r>
              <a:rPr lang="zh-CN" altLang="en-US" dirty="0"/>
              <a:t>判断下面哪些 </a:t>
            </a:r>
            <a:r>
              <a:rPr lang="en-US" altLang="zh-CN" dirty="0"/>
              <a:t>SQL </a:t>
            </a:r>
            <a:r>
              <a:rPr lang="zh-CN" altLang="en-US" dirty="0"/>
              <a:t>语句需要</a:t>
            </a:r>
            <a:r>
              <a:rPr lang="zh-CN" altLang="en-US" dirty="0">
                <a:solidFill>
                  <a:srgbClr val="FF0000"/>
                </a:solidFill>
              </a:rPr>
              <a:t>回表</a:t>
            </a:r>
            <a:r>
              <a:rPr lang="zh-CN" altLang="en-US" dirty="0"/>
              <a:t>？</a:t>
            </a:r>
            <a:endParaRPr lang="en-US" altLang="zh-CN" dirty="0"/>
          </a:p>
          <a:p>
            <a:endParaRPr lang="en-US" altLang="zh-CN" dirty="0"/>
          </a:p>
          <a:p>
            <a:r>
              <a:rPr lang="en-US" altLang="zh-CN" dirty="0"/>
              <a:t>     1) select b from t where a = xxx;</a:t>
            </a:r>
            <a:endParaRPr lang="en-US" altLang="zh-CN" dirty="0"/>
          </a:p>
          <a:p>
            <a:r>
              <a:rPr lang="en-US" altLang="zh-CN" dirty="0"/>
              <a:t>     2) select a from t where b = xxx;</a:t>
            </a:r>
            <a:endParaRPr lang="en-US" altLang="zh-CN" dirty="0"/>
          </a:p>
          <a:p>
            <a:r>
              <a:rPr lang="en-US" altLang="zh-CN" dirty="0"/>
              <a:t>     3) select id2, b from t where a = xxx;</a:t>
            </a:r>
            <a:endParaRPr lang="en-US" altLang="zh-CN" dirty="0"/>
          </a:p>
          <a:p>
            <a:r>
              <a:rPr lang="en-US" altLang="zh-CN" dirty="0"/>
              <a:t>     4) select id1, a from t where b = xxx;</a:t>
            </a:r>
            <a:endParaRPr lang="en-US" altLang="zh-CN" dirty="0"/>
          </a:p>
          <a:p>
            <a:endParaRPr lang="en-US" altLang="zh-CN" dirty="0"/>
          </a:p>
          <a:p>
            <a:endParaRPr lang="en-US" altLang="zh-CN"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986235" y="3001672"/>
            <a:ext cx="1706880" cy="706755"/>
          </a:xfrm>
          <a:prstGeom prst="rect">
            <a:avLst/>
          </a:prstGeom>
        </p:spPr>
        <p:txBody>
          <a:bodyPr wrap="none">
            <a:spAutoFit/>
          </a:bodyPr>
          <a:lstStyle/>
          <a:p>
            <a:r>
              <a:rPr lang="zh-CN" sz="4000" dirty="0">
                <a:latin typeface="+mj-ea"/>
                <a:ea typeface="+mj-ea"/>
              </a:rPr>
              <a:t>慢查询</a:t>
            </a:r>
            <a:endParaRPr lang="zh-CN" sz="4000" dirty="0">
              <a:latin typeface="+mj-ea"/>
              <a:ea typeface="+mj-ea"/>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47592" y="397565"/>
            <a:ext cx="5059018" cy="521970"/>
          </a:xfrm>
          <a:prstGeom prst="rect">
            <a:avLst/>
          </a:prstGeom>
          <a:noFill/>
        </p:spPr>
        <p:txBody>
          <a:bodyPr wrap="square" rtlCol="0">
            <a:spAutoFit/>
          </a:bodyPr>
          <a:lstStyle/>
          <a:p>
            <a:r>
              <a:rPr lang="zh-CN" altLang="en-US" sz="2800" b="1" dirty="0">
                <a:latin typeface="+mj-ea"/>
                <a:ea typeface="+mj-ea"/>
              </a:rPr>
              <a:t>为什么查询速度很慢</a:t>
            </a:r>
            <a:endParaRPr lang="zh-CN" altLang="en-US" sz="2800" b="1" dirty="0">
              <a:latin typeface="+mj-ea"/>
              <a:ea typeface="+mj-ea"/>
            </a:endParaRPr>
          </a:p>
        </p:txBody>
      </p:sp>
      <p:sp>
        <p:nvSpPr>
          <p:cNvPr id="5" name="文本框 4"/>
          <p:cNvSpPr txBox="1"/>
          <p:nvPr/>
        </p:nvSpPr>
        <p:spPr>
          <a:xfrm>
            <a:off x="1444320" y="1135185"/>
            <a:ext cx="8756374" cy="5908040"/>
          </a:xfrm>
          <a:prstGeom prst="rect">
            <a:avLst/>
          </a:prstGeom>
          <a:noFill/>
        </p:spPr>
        <p:txBody>
          <a:bodyPr wrap="square" rtlCol="0">
            <a:spAutoFit/>
          </a:bodyPr>
          <a:lstStyle/>
          <a:p>
            <a:pPr marL="285750" indent="-285750">
              <a:buFont typeface="Wingdings" panose="05000000000000000000" charset="0"/>
              <a:buChar char="p"/>
            </a:pPr>
            <a:endParaRPr lang="zh-CN" altLang="en-US" b="1" dirty="0">
              <a:solidFill>
                <a:schemeClr val="accent1"/>
              </a:solidFill>
              <a:effectLst>
                <a:outerShdw blurRad="38100" dist="25400" dir="5400000" algn="ctr" rotWithShape="0">
                  <a:srgbClr val="6E747A">
                    <a:alpha val="43000"/>
                  </a:srgbClr>
                </a:outerShdw>
              </a:effectLst>
            </a:endParaRPr>
          </a:p>
          <a:p>
            <a:pPr marL="342900" indent="-342900">
              <a:buFont typeface="Wingdings" panose="05000000000000000000" charset="0"/>
              <a:buChar char="ü"/>
            </a:pPr>
            <a:r>
              <a:rPr lang="zh-CN" altLang="en-US" b="0" i="0" dirty="0">
                <a:solidFill>
                  <a:srgbClr val="000000"/>
                </a:solidFill>
                <a:effectLst/>
                <a:latin typeface="Helvetica Neue"/>
              </a:rPr>
              <a:t>查询的生命周期大致可以按照顺序来看：从客户端，到服务器，然后在服务器上进行解析，生成执行计划，执行，并返回结果给客户端。其中“执行”可以认为是整个生命周期中最重要的阶段，其中包括了大量为了检索数据到存储引擎的调用以及调用后的数据处理，包括排序、分组等。</a:t>
            </a:r>
            <a:endParaRPr lang="en-US" altLang="zh-CN" dirty="0">
              <a:sym typeface="+mn-ea"/>
            </a:endParaRPr>
          </a:p>
          <a:p>
            <a:pPr marL="342900" indent="-342900">
              <a:buFont typeface="Wingdings" panose="05000000000000000000" charset="0"/>
              <a:buChar char="ü"/>
            </a:pPr>
            <a:endParaRPr lang="en-US" altLang="zh-CN" dirty="0">
              <a:sym typeface="+mn-ea"/>
            </a:endParaRPr>
          </a:p>
          <a:p>
            <a:pPr marL="342900" indent="-342900">
              <a:buFont typeface="Wingdings" panose="05000000000000000000" charset="0"/>
              <a:buChar char="ü"/>
            </a:pPr>
            <a:r>
              <a:rPr lang="zh-CN" altLang="en-US" b="1" dirty="0">
                <a:solidFill>
                  <a:schemeClr val="accent1"/>
                </a:solidFill>
                <a:effectLst>
                  <a:outerShdw blurRad="38100" dist="25400" dir="5400000" algn="ctr" rotWithShape="0">
                    <a:srgbClr val="6E747A">
                      <a:alpha val="43000"/>
                    </a:srgbClr>
                  </a:outerShdw>
                </a:effectLst>
              </a:rPr>
              <a:t>慢查询定义及作用</a:t>
            </a:r>
            <a:endParaRPr lang="en-US" altLang="zh-CN" b="1" dirty="0">
              <a:solidFill>
                <a:schemeClr val="accent1"/>
              </a:solidFill>
              <a:effectLst>
                <a:outerShdw blurRad="38100" dist="25400" dir="5400000" algn="ctr" rotWithShape="0">
                  <a:srgbClr val="6E747A">
                    <a:alpha val="43000"/>
                  </a:srgbClr>
                </a:outerShdw>
              </a:effectLst>
            </a:endParaRPr>
          </a:p>
          <a:p>
            <a:pPr marL="342900" indent="-342900">
              <a:buFont typeface="Wingdings" panose="05000000000000000000" charset="0"/>
              <a:buChar char="ü"/>
            </a:pPr>
            <a:endParaRPr lang="en-US" altLang="zh-CN" dirty="0">
              <a:sym typeface="+mn-ea"/>
            </a:endParaRPr>
          </a:p>
          <a:p>
            <a:pPr marL="342900" indent="-342900">
              <a:buFont typeface="Wingdings" panose="05000000000000000000" charset="0"/>
              <a:buChar char="ü"/>
            </a:pPr>
            <a:r>
              <a:rPr lang="zh-CN" altLang="en-US" dirty="0">
                <a:solidFill>
                  <a:srgbClr val="FF0000"/>
                </a:solidFill>
                <a:sym typeface="+mn-ea"/>
              </a:rPr>
              <a:t>慢查询日志</a:t>
            </a:r>
            <a:r>
              <a:rPr lang="zh-CN" altLang="en-US" dirty="0">
                <a:sym typeface="+mn-ea"/>
              </a:rPr>
              <a:t>，顾名思义，就是记录了查询比较慢（</a:t>
            </a:r>
            <a:r>
              <a:rPr lang="zh-CN" altLang="en-US" dirty="0">
                <a:solidFill>
                  <a:srgbClr val="FF0000"/>
                </a:solidFill>
                <a:sym typeface="+mn-ea"/>
              </a:rPr>
              <a:t>执行时间长</a:t>
            </a:r>
            <a:r>
              <a:rPr lang="zh-CN" altLang="en-US" dirty="0">
                <a:sym typeface="+mn-ea"/>
              </a:rPr>
              <a:t>）的</a:t>
            </a:r>
            <a:r>
              <a:rPr lang="en-US" altLang="zh-CN" dirty="0">
                <a:sym typeface="+mn-ea"/>
              </a:rPr>
              <a:t>SQL</a:t>
            </a:r>
            <a:r>
              <a:rPr lang="zh-CN" altLang="en-US" dirty="0">
                <a:sym typeface="+mn-ea"/>
              </a:rPr>
              <a:t>的日志，是指mysql记录所有执行超过</a:t>
            </a:r>
            <a:r>
              <a:rPr lang="zh-CN" altLang="en-US" dirty="0">
                <a:solidFill>
                  <a:srgbClr val="FF0000"/>
                </a:solidFill>
                <a:sym typeface="+mn-ea"/>
              </a:rPr>
              <a:t>long_query_time</a:t>
            </a:r>
            <a:r>
              <a:rPr lang="zh-CN" altLang="en-US" dirty="0">
                <a:sym typeface="+mn-ea"/>
              </a:rPr>
              <a:t>参数设定的时间阈值的SQL语句的日志。</a:t>
            </a:r>
            <a:endParaRPr lang="en-US" altLang="zh-CN" dirty="0">
              <a:sym typeface="+mn-ea"/>
            </a:endParaRPr>
          </a:p>
          <a:p>
            <a:pPr marL="342900" indent="-342900">
              <a:buFont typeface="Wingdings" panose="05000000000000000000" charset="0"/>
              <a:buChar char="ü"/>
            </a:pPr>
            <a:endParaRPr lang="en-US" altLang="zh-CN" dirty="0">
              <a:sym typeface="+mn-ea"/>
            </a:endParaRPr>
          </a:p>
          <a:p>
            <a:pPr marL="342900" indent="-342900">
              <a:buFont typeface="Wingdings" panose="05000000000000000000" charset="0"/>
              <a:buChar char="ü"/>
            </a:pPr>
            <a:r>
              <a:rPr lang="zh-CN" altLang="en-US" b="0" i="0" dirty="0">
                <a:solidFill>
                  <a:srgbClr val="000000"/>
                </a:solidFill>
                <a:effectLst/>
                <a:latin typeface="Helvetica Neue"/>
              </a:rPr>
              <a:t>开启慢查询日志，可以让</a:t>
            </a:r>
            <a:r>
              <a:rPr lang="en-US" altLang="zh-CN" b="0" i="0" dirty="0">
                <a:solidFill>
                  <a:srgbClr val="000000"/>
                </a:solidFill>
                <a:effectLst/>
                <a:latin typeface="Helvetica Neue"/>
              </a:rPr>
              <a:t>MySQL</a:t>
            </a:r>
            <a:r>
              <a:rPr lang="zh-CN" altLang="en-US" b="0" i="0" dirty="0">
                <a:solidFill>
                  <a:srgbClr val="000000"/>
                </a:solidFill>
                <a:effectLst/>
                <a:latin typeface="Helvetica Neue"/>
              </a:rPr>
              <a:t>记录下查询超过指定时间的语句，通过定位分析性能的瓶颈，才能更好的优化数据库系统的性能。</a:t>
            </a:r>
            <a:endParaRPr lang="en-US" altLang="zh-CN" dirty="0">
              <a:sym typeface="+mn-ea"/>
            </a:endParaRPr>
          </a:p>
          <a:p>
            <a:pPr marL="342900" indent="-342900">
              <a:buFont typeface="Wingdings" panose="05000000000000000000" charset="0"/>
              <a:buChar char="ü"/>
            </a:pPr>
            <a:endParaRPr lang="en-US" altLang="zh-CN" dirty="0">
              <a:sym typeface="+mn-ea"/>
            </a:endParaRPr>
          </a:p>
          <a:p>
            <a:pPr marL="342900" indent="-342900">
              <a:buFont typeface="Wingdings" panose="05000000000000000000" charset="0"/>
              <a:buChar char="ü"/>
            </a:pPr>
            <a:endParaRPr lang="en-US" altLang="zh-CN" dirty="0">
              <a:sym typeface="+mn-ea"/>
            </a:endParaRPr>
          </a:p>
          <a:p>
            <a:pPr marL="342900" indent="-342900">
              <a:buFont typeface="Wingdings" panose="05000000000000000000" charset="0"/>
              <a:buChar char="ü"/>
            </a:pPr>
            <a:r>
              <a:rPr lang="zh-CN" altLang="en-US" dirty="0">
                <a:sym typeface="+mn-ea"/>
              </a:rPr>
              <a:t>该日志能为SQL语句的优化带来很好的帮助。默认情况下，慢查询日志是关闭的，要使用慢查询日志功能，首先要开启慢查询日志功能。如果不是调优需要，一般不建议启动这个参数，因为会带来一定性能上的影响。</a:t>
            </a:r>
            <a:endParaRPr lang="en-US" altLang="zh-CN" dirty="0">
              <a:sym typeface="+mn-ea"/>
            </a:endParaRPr>
          </a:p>
          <a:p>
            <a:pPr marL="342900" indent="-342900">
              <a:buFont typeface="Wingdings" panose="05000000000000000000" charset="0"/>
              <a:buChar char="ü"/>
            </a:pPr>
            <a:endParaRPr lang="zh-CN" altLang="en-US" dirty="0">
              <a:sym typeface="+mn-ea"/>
            </a:endParaRPr>
          </a:p>
          <a:p>
            <a:endParaRPr lang="en-US" altLang="zh-CN" b="1" dirty="0">
              <a:solidFill>
                <a:schemeClr val="accent1"/>
              </a:solidFill>
              <a:effectLst>
                <a:outerShdw blurRad="38100" dist="25400" dir="5400000" algn="ctr" rotWithShape="0">
                  <a:srgbClr val="6E747A">
                    <a:alpha val="43000"/>
                  </a:srgbClr>
                </a:outerShdw>
              </a:effectLst>
            </a:endParaRPr>
          </a:p>
          <a:p>
            <a:pPr indent="0">
              <a:buFont typeface="Wingdings" panose="05000000000000000000" charset="0"/>
              <a:buNone/>
            </a:pPr>
            <a:endParaRPr lang="zh-CN" altLang="en-US" b="1" dirty="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不可重复读</a:t>
            </a:r>
            <a:endParaRPr lang="zh-CN" altLang="en-US"/>
          </a:p>
        </p:txBody>
      </p:sp>
      <p:pic>
        <p:nvPicPr>
          <p:cNvPr id="4" name="内容占位符 3"/>
          <p:cNvPicPr>
            <a:picLocks noChangeAspect="1"/>
          </p:cNvPicPr>
          <p:nvPr>
            <p:ph idx="1"/>
          </p:nvPr>
        </p:nvPicPr>
        <p:blipFill>
          <a:blip r:embed="rId1"/>
          <a:stretch>
            <a:fillRect/>
          </a:stretch>
        </p:blipFill>
        <p:spPr>
          <a:xfrm>
            <a:off x="1534795" y="1349375"/>
            <a:ext cx="8867775" cy="4708525"/>
          </a:xfrm>
          <a:prstGeom prst="rect">
            <a:avLst/>
          </a:prstGeom>
        </p:spPr>
      </p:pic>
      <p:sp>
        <p:nvSpPr>
          <p:cNvPr id="5" name="文本框 4"/>
          <p:cNvSpPr txBox="1"/>
          <p:nvPr/>
        </p:nvSpPr>
        <p:spPr>
          <a:xfrm>
            <a:off x="212725" y="2913380"/>
            <a:ext cx="2465705" cy="368300"/>
          </a:xfrm>
          <a:prstGeom prst="rect">
            <a:avLst/>
          </a:prstGeom>
          <a:noFill/>
        </p:spPr>
        <p:txBody>
          <a:bodyPr wrap="square" rtlCol="0">
            <a:spAutoFit/>
          </a:bodyPr>
          <a:p>
            <a:r>
              <a:rPr lang="zh-CN" altLang="en-US"/>
              <a:t>针对于</a:t>
            </a:r>
            <a:r>
              <a:rPr lang="en-US" altLang="zh-CN">
                <a:solidFill>
                  <a:srgbClr val="FF0000"/>
                </a:solidFill>
              </a:rPr>
              <a:t>UPDATE</a:t>
            </a:r>
            <a:r>
              <a:rPr lang="zh-CN" altLang="en-US"/>
              <a:t>操作</a:t>
            </a:r>
            <a:endParaRPr lang="zh-CN" altLang="en-US"/>
          </a:p>
        </p:txBody>
      </p:sp>
    </p:spTree>
    <p:custDataLst>
      <p:tags r:id="rId2"/>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47592" y="397565"/>
            <a:ext cx="5059018" cy="521970"/>
          </a:xfrm>
          <a:prstGeom prst="rect">
            <a:avLst/>
          </a:prstGeom>
          <a:noFill/>
        </p:spPr>
        <p:txBody>
          <a:bodyPr wrap="square" rtlCol="0">
            <a:spAutoFit/>
          </a:bodyPr>
          <a:lstStyle/>
          <a:p>
            <a:r>
              <a:rPr lang="zh-CN" altLang="en-US" sz="2800" b="1" dirty="0">
                <a:latin typeface="+mj-ea"/>
                <a:ea typeface="+mj-ea"/>
              </a:rPr>
              <a:t>启动慢查询</a:t>
            </a:r>
            <a:endParaRPr lang="zh-CN" altLang="en-US" sz="2800" b="1" dirty="0">
              <a:latin typeface="+mj-ea"/>
              <a:ea typeface="+mj-ea"/>
            </a:endParaRPr>
          </a:p>
        </p:txBody>
      </p:sp>
      <p:sp>
        <p:nvSpPr>
          <p:cNvPr id="5" name="文本框 4"/>
          <p:cNvSpPr txBox="1"/>
          <p:nvPr/>
        </p:nvSpPr>
        <p:spPr>
          <a:xfrm>
            <a:off x="1462710" y="1235860"/>
            <a:ext cx="8756374" cy="4107815"/>
          </a:xfrm>
          <a:prstGeom prst="rect">
            <a:avLst/>
          </a:prstGeom>
          <a:noFill/>
        </p:spPr>
        <p:txBody>
          <a:bodyPr wrap="square" rtlCol="0">
            <a:spAutoFit/>
          </a:bodyPr>
          <a:lstStyle/>
          <a:p>
            <a:pPr marL="285750" indent="-285750">
              <a:buFont typeface="Wingdings" panose="05000000000000000000" charset="0"/>
              <a:buChar char="p"/>
            </a:pPr>
            <a:r>
              <a:rPr lang="zh-CN" altLang="en-US" b="1" dirty="0">
                <a:solidFill>
                  <a:schemeClr val="accent1"/>
                </a:solidFill>
                <a:effectLst>
                  <a:outerShdw blurRad="38100" dist="25400" dir="5400000" algn="ctr" rotWithShape="0">
                    <a:srgbClr val="6E747A">
                      <a:alpha val="43000"/>
                    </a:srgbClr>
                  </a:outerShdw>
                </a:effectLst>
              </a:rPr>
              <a:t>常用命令</a:t>
            </a:r>
            <a:endParaRPr lang="en-US" altLang="zh-CN" b="1" dirty="0">
              <a:solidFill>
                <a:schemeClr val="accent1"/>
              </a:solidFill>
              <a:effectLst>
                <a:outerShdw blurRad="38100" dist="25400" dir="5400000" algn="ctr" rotWithShape="0">
                  <a:srgbClr val="6E747A">
                    <a:alpha val="43000"/>
                  </a:srgbClr>
                </a:outerShdw>
              </a:effectLst>
            </a:endParaRPr>
          </a:p>
          <a:p>
            <a:pPr>
              <a:lnSpc>
                <a:spcPct val="150000"/>
              </a:lnSpc>
            </a:pPr>
            <a:r>
              <a:rPr lang="en-US" altLang="zh-CN" dirty="0"/>
              <a:t>Show variables like “%</a:t>
            </a:r>
            <a:r>
              <a:rPr lang="en-US" altLang="zh-CN" dirty="0" err="1"/>
              <a:t>slow_query_log</a:t>
            </a:r>
            <a:r>
              <a:rPr lang="en-US" altLang="zh-CN" dirty="0"/>
              <a:t>”;</a:t>
            </a:r>
            <a:endParaRPr lang="en-US" altLang="zh-CN" dirty="0"/>
          </a:p>
          <a:p>
            <a:pPr>
              <a:lnSpc>
                <a:spcPct val="150000"/>
              </a:lnSpc>
            </a:pPr>
            <a:r>
              <a:rPr lang="en-US" altLang="zh-CN" dirty="0"/>
              <a:t>Set global </a:t>
            </a:r>
            <a:r>
              <a:rPr lang="en-US" altLang="zh-CN" dirty="0" err="1"/>
              <a:t>slow_query_log</a:t>
            </a:r>
            <a:r>
              <a:rPr lang="en-US" altLang="zh-CN" dirty="0"/>
              <a:t>=1;  #</a:t>
            </a:r>
            <a:r>
              <a:rPr lang="zh-CN" altLang="en-US" dirty="0"/>
              <a:t>只是临时生效，如果要永久生效，必须修改配置文件</a:t>
            </a:r>
            <a:endParaRPr lang="en-US" altLang="zh-CN" dirty="0"/>
          </a:p>
          <a:p>
            <a:pPr>
              <a:lnSpc>
                <a:spcPct val="150000"/>
              </a:lnSpc>
            </a:pPr>
            <a:r>
              <a:rPr lang="en-US" altLang="zh-CN" dirty="0"/>
              <a:t>show variables like "%</a:t>
            </a:r>
            <a:r>
              <a:rPr lang="en-US" altLang="zh-CN" dirty="0" err="1"/>
              <a:t>long_query</a:t>
            </a:r>
            <a:r>
              <a:rPr lang="en-US" altLang="zh-CN" dirty="0"/>
              <a:t>%";  </a:t>
            </a:r>
            <a:endParaRPr lang="en-US" altLang="zh-CN" dirty="0"/>
          </a:p>
          <a:p>
            <a:pPr>
              <a:lnSpc>
                <a:spcPct val="150000"/>
              </a:lnSpc>
            </a:pPr>
            <a:r>
              <a:rPr lang="en-US" altLang="zh-CN" dirty="0"/>
              <a:t>Set global </a:t>
            </a:r>
            <a:r>
              <a:rPr lang="en-US" altLang="zh-CN" dirty="0" err="1"/>
              <a:t>long_query_time</a:t>
            </a:r>
            <a:r>
              <a:rPr lang="en-US" altLang="zh-CN" dirty="0"/>
              <a:t>=0.1;  #</a:t>
            </a:r>
            <a:r>
              <a:rPr lang="zh-CN" altLang="en-US" dirty="0"/>
              <a:t>为什么修改之后看不到变化？ </a:t>
            </a:r>
            <a:endParaRPr lang="en-US" altLang="zh-CN" dirty="0"/>
          </a:p>
          <a:p>
            <a:pPr>
              <a:lnSpc>
                <a:spcPct val="150000"/>
              </a:lnSpc>
            </a:pPr>
            <a:r>
              <a:rPr lang="zh-CN" altLang="en-US" dirty="0"/>
              <a:t>需要重新连接或者</a:t>
            </a:r>
            <a:r>
              <a:rPr lang="en-US" altLang="zh-CN" dirty="0"/>
              <a:t>show global variables like ‘</a:t>
            </a:r>
            <a:r>
              <a:rPr lang="en-US" altLang="zh-CN" dirty="0" err="1"/>
              <a:t>long_query</a:t>
            </a:r>
            <a:r>
              <a:rPr lang="en-US" altLang="zh-CN" dirty="0"/>
              <a:t>%’</a:t>
            </a:r>
            <a:endParaRPr lang="en-US" altLang="zh-CN" dirty="0"/>
          </a:p>
          <a:p>
            <a:pPr indent="0">
              <a:lnSpc>
                <a:spcPct val="150000"/>
              </a:lnSpc>
              <a:buFont typeface="Wingdings" panose="05000000000000000000" charset="0"/>
              <a:buNone/>
            </a:pPr>
            <a:r>
              <a:rPr lang="zh-CN" altLang="en-US" dirty="0"/>
              <a:t>可以</a:t>
            </a:r>
            <a:r>
              <a:rPr lang="en-US" altLang="zh-CN" dirty="0"/>
              <a:t>select sleep(1);</a:t>
            </a:r>
            <a:endParaRPr lang="en-US" altLang="zh-CN" dirty="0"/>
          </a:p>
          <a:p>
            <a:pPr indent="0">
              <a:lnSpc>
                <a:spcPct val="150000"/>
              </a:lnSpc>
              <a:buFont typeface="Wingdings" panose="05000000000000000000" charset="0"/>
              <a:buNone/>
            </a:pPr>
            <a:r>
              <a:rPr lang="en-US" altLang="zh-CN" dirty="0"/>
              <a:t>Show global status like ‘%</a:t>
            </a:r>
            <a:r>
              <a:rPr lang="en-US" altLang="zh-CN" dirty="0" err="1"/>
              <a:t>slow_queries</a:t>
            </a:r>
            <a:r>
              <a:rPr lang="en-US" altLang="zh-CN" dirty="0"/>
              <a:t>’;  #</a:t>
            </a:r>
            <a:r>
              <a:rPr lang="zh-CN" altLang="en-US" dirty="0"/>
              <a:t>查看慢查询</a:t>
            </a:r>
            <a:r>
              <a:rPr lang="en-US" altLang="zh-CN" dirty="0"/>
              <a:t>SQL</a:t>
            </a:r>
            <a:r>
              <a:rPr lang="zh-CN" altLang="en-US" dirty="0"/>
              <a:t>记录数</a:t>
            </a:r>
            <a:endParaRPr lang="en-US" altLang="zh-CN" dirty="0"/>
          </a:p>
          <a:p>
            <a:pPr indent="0">
              <a:lnSpc>
                <a:spcPct val="150000"/>
              </a:lnSpc>
              <a:buFont typeface="Wingdings" panose="05000000000000000000" charset="0"/>
              <a:buNone/>
            </a:pPr>
            <a:endParaRPr lang="en-US" altLang="zh-CN" dirty="0"/>
          </a:p>
          <a:p>
            <a:pPr indent="0">
              <a:lnSpc>
                <a:spcPct val="150000"/>
              </a:lnSpc>
              <a:buFont typeface="Wingdings" panose="05000000000000000000" charset="0"/>
              <a:buNone/>
            </a:pPr>
            <a:endParaRPr lang="zh-CN" altLang="en-US" dirty="0"/>
          </a:p>
        </p:txBody>
      </p:sp>
      <p:pic>
        <p:nvPicPr>
          <p:cNvPr id="3" name="图片 2"/>
          <p:cNvPicPr>
            <a:picLocks noChangeAspect="1"/>
          </p:cNvPicPr>
          <p:nvPr/>
        </p:nvPicPr>
        <p:blipFill>
          <a:blip r:embed="rId1"/>
          <a:stretch>
            <a:fillRect/>
          </a:stretch>
        </p:blipFill>
        <p:spPr>
          <a:xfrm>
            <a:off x="1462405" y="4904105"/>
            <a:ext cx="5680075" cy="145415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47592" y="397565"/>
            <a:ext cx="5059018" cy="521970"/>
          </a:xfrm>
          <a:prstGeom prst="rect">
            <a:avLst/>
          </a:prstGeom>
          <a:noFill/>
        </p:spPr>
        <p:txBody>
          <a:bodyPr wrap="square" rtlCol="0">
            <a:spAutoFit/>
          </a:bodyPr>
          <a:lstStyle/>
          <a:p>
            <a:r>
              <a:rPr lang="zh-CN" altLang="en-US" sz="2800" b="1" dirty="0">
                <a:latin typeface="+mj-ea"/>
                <a:ea typeface="+mj-ea"/>
              </a:rPr>
              <a:t>启动慢查询</a:t>
            </a:r>
            <a:endParaRPr lang="zh-CN" altLang="en-US" sz="2800" b="1" dirty="0">
              <a:latin typeface="+mj-ea"/>
              <a:ea typeface="+mj-ea"/>
            </a:endParaRPr>
          </a:p>
        </p:txBody>
      </p:sp>
      <p:sp>
        <p:nvSpPr>
          <p:cNvPr id="5" name="文本框 4"/>
          <p:cNvSpPr txBox="1"/>
          <p:nvPr/>
        </p:nvSpPr>
        <p:spPr>
          <a:xfrm>
            <a:off x="1462710" y="1235860"/>
            <a:ext cx="8756374" cy="3415030"/>
          </a:xfrm>
          <a:prstGeom prst="rect">
            <a:avLst/>
          </a:prstGeom>
          <a:noFill/>
        </p:spPr>
        <p:txBody>
          <a:bodyPr wrap="square" rtlCol="0">
            <a:spAutoFit/>
          </a:bodyPr>
          <a:lstStyle/>
          <a:p>
            <a:pPr marL="285750" indent="-285750">
              <a:buFont typeface="Wingdings" panose="05000000000000000000" charset="0"/>
              <a:buChar char="p"/>
            </a:pPr>
            <a:r>
              <a:rPr lang="zh-CN" altLang="en-US" b="1" dirty="0">
                <a:solidFill>
                  <a:schemeClr val="accent1"/>
                </a:solidFill>
                <a:effectLst>
                  <a:outerShdw blurRad="38100" dist="25400" dir="5400000" algn="ctr" rotWithShape="0">
                    <a:srgbClr val="6E747A">
                      <a:alpha val="43000"/>
                    </a:srgbClr>
                  </a:outerShdw>
                </a:effectLst>
              </a:rPr>
              <a:t>常用配置</a:t>
            </a:r>
            <a:endParaRPr lang="zh-CN" altLang="en-US" b="1" dirty="0">
              <a:solidFill>
                <a:schemeClr val="accent1"/>
              </a:solidFill>
              <a:effectLst>
                <a:outerShdw blurRad="38100" dist="25400" dir="5400000" algn="ctr" rotWithShape="0">
                  <a:srgbClr val="6E747A">
                    <a:alpha val="43000"/>
                  </a:srgbClr>
                </a:outerShdw>
              </a:effectLst>
            </a:endParaRPr>
          </a:p>
          <a:p>
            <a:pPr marL="342900" indent="-342900">
              <a:buFont typeface="Wingdings" panose="05000000000000000000" charset="0"/>
              <a:buChar char="ü"/>
            </a:pPr>
            <a:r>
              <a:rPr lang="en-US" altLang="zh-CN" dirty="0" err="1">
                <a:sym typeface="+mn-ea"/>
              </a:rPr>
              <a:t>slow_query_log</a:t>
            </a:r>
            <a:r>
              <a:rPr lang="en-US" altLang="zh-CN" dirty="0">
                <a:sym typeface="+mn-ea"/>
              </a:rPr>
              <a:t> </a:t>
            </a:r>
            <a:r>
              <a:rPr lang="zh-CN" altLang="en-US" dirty="0">
                <a:solidFill>
                  <a:srgbClr val="FF0000"/>
                </a:solidFill>
                <a:sym typeface="+mn-ea"/>
              </a:rPr>
              <a:t>启动</a:t>
            </a:r>
            <a:r>
              <a:rPr lang="en-US" altLang="zh-CN" dirty="0">
                <a:solidFill>
                  <a:srgbClr val="FF0000"/>
                </a:solidFill>
                <a:sym typeface="+mn-ea"/>
              </a:rPr>
              <a:t>/</a:t>
            </a:r>
            <a:r>
              <a:rPr lang="zh-CN" altLang="en-US" dirty="0">
                <a:solidFill>
                  <a:srgbClr val="FF0000"/>
                </a:solidFill>
                <a:sym typeface="+mn-ea"/>
              </a:rPr>
              <a:t>停止</a:t>
            </a:r>
            <a:r>
              <a:rPr lang="zh-CN" altLang="en-US" dirty="0">
                <a:sym typeface="+mn-ea"/>
              </a:rPr>
              <a:t>技术慢查询日志</a:t>
            </a:r>
            <a:endParaRPr lang="zh-CN" altLang="en-US" dirty="0">
              <a:sym typeface="+mn-ea"/>
            </a:endParaRPr>
          </a:p>
          <a:p>
            <a:pPr marL="342900" indent="-342900">
              <a:buFont typeface="Wingdings" panose="05000000000000000000" charset="0"/>
              <a:buChar char="ü"/>
            </a:pPr>
            <a:r>
              <a:rPr lang="en-US" altLang="zh-CN" dirty="0" err="1">
                <a:sym typeface="+mn-ea"/>
              </a:rPr>
              <a:t>slow_query_log_file</a:t>
            </a:r>
            <a:r>
              <a:rPr lang="en-US" altLang="zh-CN" dirty="0">
                <a:sym typeface="+mn-ea"/>
              </a:rPr>
              <a:t> </a:t>
            </a:r>
            <a:r>
              <a:rPr lang="zh-CN" altLang="en-US" dirty="0">
                <a:sym typeface="+mn-ea"/>
              </a:rPr>
              <a:t>指定慢查询日志得存储路径及文件（默认和数据文件放一起）</a:t>
            </a:r>
            <a:endParaRPr lang="zh-CN" altLang="en-US" dirty="0">
              <a:sym typeface="+mn-ea"/>
            </a:endParaRPr>
          </a:p>
          <a:p>
            <a:pPr marL="342900" indent="-342900">
              <a:buFont typeface="Wingdings" panose="05000000000000000000" charset="0"/>
              <a:buChar char="ü"/>
            </a:pPr>
            <a:r>
              <a:rPr lang="en-US" altLang="zh-CN" dirty="0" err="1">
                <a:sym typeface="+mn-ea"/>
              </a:rPr>
              <a:t>long_query_time</a:t>
            </a:r>
            <a:r>
              <a:rPr lang="en-US" altLang="zh-CN" dirty="0">
                <a:sym typeface="+mn-ea"/>
              </a:rPr>
              <a:t> </a:t>
            </a:r>
            <a:r>
              <a:rPr lang="zh-CN" altLang="en-US" dirty="0">
                <a:sym typeface="+mn-ea"/>
              </a:rPr>
              <a:t>指定记录</a:t>
            </a:r>
            <a:r>
              <a:rPr lang="zh-CN" altLang="en-US" dirty="0">
                <a:solidFill>
                  <a:srgbClr val="FF0000"/>
                </a:solidFill>
                <a:sym typeface="+mn-ea"/>
              </a:rPr>
              <a:t>慢查询日志</a:t>
            </a:r>
            <a:r>
              <a:rPr lang="en-US" altLang="zh-CN" dirty="0">
                <a:solidFill>
                  <a:srgbClr val="FF0000"/>
                </a:solidFill>
                <a:sym typeface="+mn-ea"/>
              </a:rPr>
              <a:t>SQL</a:t>
            </a:r>
            <a:r>
              <a:rPr lang="zh-CN" altLang="en-US" dirty="0">
                <a:solidFill>
                  <a:srgbClr val="FF0000"/>
                </a:solidFill>
                <a:sym typeface="+mn-ea"/>
              </a:rPr>
              <a:t>执行时间的阈值</a:t>
            </a:r>
            <a:r>
              <a:rPr lang="zh-CN" altLang="en-US" dirty="0">
                <a:sym typeface="+mn-ea"/>
              </a:rPr>
              <a:t>（单位：秒，默认</a:t>
            </a:r>
            <a:r>
              <a:rPr lang="en-US" altLang="zh-CN" dirty="0">
                <a:sym typeface="+mn-ea"/>
              </a:rPr>
              <a:t>10</a:t>
            </a:r>
            <a:r>
              <a:rPr lang="zh-CN" altLang="en-US" dirty="0">
                <a:sym typeface="+mn-ea"/>
              </a:rPr>
              <a:t>秒）</a:t>
            </a:r>
            <a:endParaRPr lang="zh-CN" altLang="en-US" dirty="0">
              <a:sym typeface="+mn-ea"/>
            </a:endParaRPr>
          </a:p>
          <a:p>
            <a:pPr marL="342900" indent="-342900">
              <a:buFont typeface="Wingdings" panose="05000000000000000000" charset="0"/>
              <a:buChar char="ü"/>
            </a:pPr>
            <a:r>
              <a:rPr lang="en-US" altLang="zh-CN" dirty="0" err="1">
                <a:sym typeface="+mn-ea"/>
              </a:rPr>
              <a:t>log_queries_not_using_indexes</a:t>
            </a:r>
            <a:r>
              <a:rPr lang="en-US" altLang="zh-CN" dirty="0">
                <a:sym typeface="+mn-ea"/>
              </a:rPr>
              <a:t>  </a:t>
            </a:r>
            <a:r>
              <a:rPr lang="zh-CN" altLang="en-US" dirty="0">
                <a:sym typeface="+mn-ea"/>
              </a:rPr>
              <a:t>是否记录未使用索引的</a:t>
            </a:r>
            <a:r>
              <a:rPr lang="en-US" altLang="zh-CN" dirty="0">
                <a:sym typeface="+mn-ea"/>
              </a:rPr>
              <a:t>SQL</a:t>
            </a:r>
            <a:endParaRPr lang="en-US" altLang="zh-CN" dirty="0">
              <a:sym typeface="+mn-ea"/>
            </a:endParaRPr>
          </a:p>
          <a:p>
            <a:pPr marL="342900" indent="-342900">
              <a:buFont typeface="Wingdings" panose="05000000000000000000" charset="0"/>
              <a:buChar char="ü"/>
            </a:pPr>
            <a:r>
              <a:rPr lang="zh-CN" altLang="en-US" dirty="0">
                <a:sym typeface="+mn-ea"/>
              </a:rPr>
              <a:t>log_output 日志存放的地方【TABLE】【</a:t>
            </a:r>
            <a:r>
              <a:rPr lang="en-US" altLang="zh-CN" dirty="0">
                <a:sym typeface="+mn-ea"/>
              </a:rPr>
              <a:t>FILE</a:t>
            </a:r>
            <a:r>
              <a:rPr lang="zh-CN" altLang="en-US" dirty="0">
                <a:sym typeface="+mn-ea"/>
              </a:rPr>
              <a:t>】【FILE,TABLE】</a:t>
            </a:r>
            <a:endParaRPr lang="zh-CN" altLang="en-US" dirty="0">
              <a:sym typeface="+mn-ea"/>
            </a:endParaRPr>
          </a:p>
          <a:p>
            <a:pPr indent="0">
              <a:buFont typeface="Wingdings" panose="05000000000000000000" charset="0"/>
              <a:buNone/>
            </a:pPr>
            <a:endParaRPr lang="zh-CN" altLang="en-US" dirty="0">
              <a:sym typeface="+mn-ea"/>
            </a:endParaRPr>
          </a:p>
          <a:p>
            <a:pPr marL="285750" indent="-285750">
              <a:buFont typeface="Wingdings" panose="05000000000000000000" charset="0"/>
              <a:buChar char="p"/>
            </a:pPr>
            <a:r>
              <a:rPr lang="zh-CN" altLang="en-US" b="1" dirty="0">
                <a:solidFill>
                  <a:schemeClr val="accent1"/>
                </a:solidFill>
                <a:effectLst>
                  <a:outerShdw blurRad="38100" dist="25400" dir="5400000" algn="ctr" rotWithShape="0">
                    <a:srgbClr val="6E747A">
                      <a:alpha val="43000"/>
                    </a:srgbClr>
                  </a:outerShdw>
                </a:effectLst>
                <a:sym typeface="+mn-ea"/>
              </a:rPr>
              <a:t>记录符合条件得</a:t>
            </a:r>
            <a:r>
              <a:rPr lang="en-US" altLang="zh-CN" b="1" dirty="0">
                <a:solidFill>
                  <a:schemeClr val="accent1"/>
                </a:solidFill>
                <a:effectLst>
                  <a:outerShdw blurRad="38100" dist="25400" dir="5400000" algn="ctr" rotWithShape="0">
                    <a:srgbClr val="6E747A">
                      <a:alpha val="43000"/>
                    </a:srgbClr>
                  </a:outerShdw>
                </a:effectLst>
                <a:sym typeface="+mn-ea"/>
              </a:rPr>
              <a:t>SQL</a:t>
            </a:r>
            <a:endParaRPr lang="en-US" altLang="zh-CN" b="1" dirty="0">
              <a:solidFill>
                <a:schemeClr val="accent1"/>
              </a:solidFill>
              <a:effectLst>
                <a:outerShdw blurRad="38100" dist="25400" dir="5400000" algn="ctr" rotWithShape="0">
                  <a:srgbClr val="6E747A">
                    <a:alpha val="43000"/>
                  </a:srgbClr>
                </a:outerShdw>
              </a:effectLst>
              <a:sym typeface="+mn-ea"/>
            </a:endParaRPr>
          </a:p>
          <a:p>
            <a:pPr marL="285750" indent="-285750">
              <a:buFont typeface="Wingdings" panose="05000000000000000000" charset="0"/>
              <a:buChar char="ü"/>
            </a:pPr>
            <a:r>
              <a:rPr lang="zh-CN" altLang="en-US" dirty="0">
                <a:sym typeface="+mn-ea"/>
              </a:rPr>
              <a:t>查询语句</a:t>
            </a:r>
            <a:endParaRPr lang="zh-CN" altLang="en-US" dirty="0">
              <a:sym typeface="+mn-ea"/>
            </a:endParaRPr>
          </a:p>
          <a:p>
            <a:pPr marL="285750" indent="-285750">
              <a:buFont typeface="Wingdings" panose="05000000000000000000" charset="0"/>
              <a:buChar char="ü"/>
            </a:pPr>
            <a:r>
              <a:rPr lang="zh-CN" altLang="en-US" dirty="0">
                <a:sym typeface="+mn-ea"/>
              </a:rPr>
              <a:t>数据修改语句</a:t>
            </a:r>
            <a:endParaRPr lang="zh-CN" altLang="en-US" dirty="0">
              <a:sym typeface="+mn-ea"/>
            </a:endParaRPr>
          </a:p>
          <a:p>
            <a:pPr marL="285750" indent="-285750">
              <a:buFont typeface="Wingdings" panose="05000000000000000000" charset="0"/>
              <a:buChar char="ü"/>
            </a:pPr>
            <a:r>
              <a:rPr lang="zh-CN" altLang="en-US" dirty="0">
                <a:sym typeface="+mn-ea"/>
              </a:rPr>
              <a:t>已经回滚得</a:t>
            </a:r>
            <a:r>
              <a:rPr lang="en-US" altLang="zh-CN" dirty="0">
                <a:sym typeface="+mn-ea"/>
              </a:rPr>
              <a:t>SQL</a:t>
            </a:r>
            <a:r>
              <a:rPr lang="zh-CN" altLang="en-US" dirty="0">
                <a:sym typeface="+mn-ea"/>
              </a:rPr>
              <a:t>     </a:t>
            </a:r>
            <a:endParaRPr lang="en-US" altLang="zh-CN" dirty="0">
              <a:sym typeface="+mn-ea"/>
            </a:endParaRPr>
          </a:p>
          <a:p>
            <a:endParaRPr lang="en-US" altLang="zh-CN" b="1" dirty="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47592" y="397565"/>
            <a:ext cx="5059018" cy="521970"/>
          </a:xfrm>
          <a:prstGeom prst="rect">
            <a:avLst/>
          </a:prstGeom>
          <a:noFill/>
        </p:spPr>
        <p:txBody>
          <a:bodyPr wrap="square" rtlCol="0">
            <a:spAutoFit/>
          </a:bodyPr>
          <a:lstStyle/>
          <a:p>
            <a:r>
              <a:rPr lang="zh-CN" altLang="en-US" sz="2800" b="1" dirty="0">
                <a:latin typeface="+mj-ea"/>
                <a:ea typeface="+mj-ea"/>
              </a:rPr>
              <a:t>慢查询日志的内容</a:t>
            </a:r>
            <a:endParaRPr lang="zh-CN" altLang="en-US" sz="2800" b="1" dirty="0">
              <a:latin typeface="+mj-ea"/>
              <a:ea typeface="+mj-ea"/>
            </a:endParaRPr>
          </a:p>
        </p:txBody>
      </p:sp>
      <p:pic>
        <p:nvPicPr>
          <p:cNvPr id="3" name="图片 2"/>
          <p:cNvPicPr>
            <a:picLocks noChangeAspect="1"/>
          </p:cNvPicPr>
          <p:nvPr/>
        </p:nvPicPr>
        <p:blipFill>
          <a:blip r:embed="rId1"/>
          <a:stretch>
            <a:fillRect/>
          </a:stretch>
        </p:blipFill>
        <p:spPr>
          <a:xfrm>
            <a:off x="1672627" y="1347817"/>
            <a:ext cx="8133080" cy="1800225"/>
          </a:xfrm>
          <a:prstGeom prst="rect">
            <a:avLst/>
          </a:prstGeom>
        </p:spPr>
      </p:pic>
      <p:graphicFrame>
        <p:nvGraphicFramePr>
          <p:cNvPr id="6" name="表格 6"/>
          <p:cNvGraphicFramePr>
            <a:graphicFrameLocks noGrp="1"/>
          </p:cNvGraphicFramePr>
          <p:nvPr/>
        </p:nvGraphicFramePr>
        <p:xfrm>
          <a:off x="1672627" y="3429000"/>
          <a:ext cx="5956300" cy="2966720"/>
        </p:xfrm>
        <a:graphic>
          <a:graphicData uri="http://schemas.openxmlformats.org/drawingml/2006/table">
            <a:tbl>
              <a:tblPr firstRow="1" bandRow="1">
                <a:tableStyleId>{5C22544A-7EE6-4342-B048-85BDC9FD1C3A}</a:tableStyleId>
              </a:tblPr>
              <a:tblGrid>
                <a:gridCol w="984885"/>
                <a:gridCol w="4971415"/>
              </a:tblGrid>
              <a:tr h="370840">
                <a:tc>
                  <a:txBody>
                    <a:bodyPr/>
                    <a:lstStyle/>
                    <a:p>
                      <a:pPr>
                        <a:buNone/>
                      </a:pPr>
                      <a:r>
                        <a:rPr lang="zh-CN" altLang="en-US" dirty="0"/>
                        <a:t>行号</a:t>
                      </a:r>
                      <a:endParaRPr lang="zh-CN" altLang="en-US" dirty="0"/>
                    </a:p>
                  </a:txBody>
                  <a:tcPr/>
                </a:tc>
                <a:tc>
                  <a:txBody>
                    <a:bodyPr/>
                    <a:lstStyle/>
                    <a:p>
                      <a:pPr>
                        <a:buNone/>
                      </a:pPr>
                      <a:r>
                        <a:rPr lang="zh-CN" altLang="en-US"/>
                        <a:t>内容</a:t>
                      </a:r>
                      <a:endParaRPr lang="zh-CN" altLang="en-US"/>
                    </a:p>
                  </a:txBody>
                  <a:tcPr/>
                </a:tc>
              </a:tr>
              <a:tr h="370840">
                <a:tc>
                  <a:txBody>
                    <a:bodyPr/>
                    <a:lstStyle/>
                    <a:p>
                      <a:pPr>
                        <a:buNone/>
                      </a:pPr>
                      <a:r>
                        <a:rPr lang="en-US" altLang="zh-CN" dirty="0"/>
                        <a:t>1</a:t>
                      </a:r>
                      <a:endParaRPr lang="en-US" altLang="zh-CN" dirty="0"/>
                    </a:p>
                  </a:txBody>
                  <a:tcPr/>
                </a:tc>
                <a:tc>
                  <a:txBody>
                    <a:bodyPr/>
                    <a:lstStyle/>
                    <a:p>
                      <a:pPr>
                        <a:buNone/>
                      </a:pPr>
                      <a:r>
                        <a:rPr lang="zh-CN" altLang="en-US"/>
                        <a:t>用户名 、用户的</a:t>
                      </a:r>
                      <a:r>
                        <a:rPr lang="en-US" altLang="zh-CN"/>
                        <a:t>IP</a:t>
                      </a:r>
                      <a:r>
                        <a:rPr lang="zh-CN" altLang="en-US"/>
                        <a:t>信息、线程</a:t>
                      </a:r>
                      <a:r>
                        <a:rPr lang="en-US" altLang="zh-CN"/>
                        <a:t>ID</a:t>
                      </a:r>
                      <a:r>
                        <a:rPr lang="zh-CN" altLang="en-US"/>
                        <a:t>号</a:t>
                      </a:r>
                      <a:endParaRPr lang="zh-CN" altLang="en-US"/>
                    </a:p>
                  </a:txBody>
                  <a:tcPr/>
                </a:tc>
              </a:tr>
              <a:tr h="370840">
                <a:tc>
                  <a:txBody>
                    <a:bodyPr/>
                    <a:lstStyle/>
                    <a:p>
                      <a:pPr>
                        <a:buNone/>
                      </a:pPr>
                      <a:r>
                        <a:rPr lang="en-US" altLang="zh-CN"/>
                        <a:t>2</a:t>
                      </a:r>
                      <a:endParaRPr lang="en-US" altLang="zh-CN"/>
                    </a:p>
                  </a:txBody>
                  <a:tcPr/>
                </a:tc>
                <a:tc>
                  <a:txBody>
                    <a:bodyPr/>
                    <a:lstStyle/>
                    <a:p>
                      <a:pPr>
                        <a:buNone/>
                      </a:pPr>
                      <a:r>
                        <a:rPr lang="zh-CN" altLang="en-US"/>
                        <a:t>执行花费的时间【单位：毫秒】</a:t>
                      </a:r>
                      <a:endParaRPr lang="zh-CN" altLang="en-US"/>
                    </a:p>
                  </a:txBody>
                  <a:tcPr/>
                </a:tc>
              </a:tr>
              <a:tr h="370840">
                <a:tc>
                  <a:txBody>
                    <a:bodyPr/>
                    <a:lstStyle/>
                    <a:p>
                      <a:pPr>
                        <a:buNone/>
                      </a:pPr>
                      <a:r>
                        <a:rPr lang="en-US" altLang="zh-CN"/>
                        <a:t>3</a:t>
                      </a:r>
                      <a:endParaRPr lang="en-US" altLang="zh-CN"/>
                    </a:p>
                  </a:txBody>
                  <a:tcPr/>
                </a:tc>
                <a:tc>
                  <a:txBody>
                    <a:bodyPr/>
                    <a:lstStyle/>
                    <a:p>
                      <a:pPr>
                        <a:buNone/>
                      </a:pPr>
                      <a:r>
                        <a:rPr lang="zh-CN" altLang="en-US"/>
                        <a:t>执行获得锁的时间</a:t>
                      </a:r>
                      <a:endParaRPr lang="zh-CN" altLang="en-US"/>
                    </a:p>
                  </a:txBody>
                  <a:tcPr/>
                </a:tc>
              </a:tr>
              <a:tr h="370840">
                <a:tc>
                  <a:txBody>
                    <a:bodyPr/>
                    <a:lstStyle/>
                    <a:p>
                      <a:pPr>
                        <a:buNone/>
                      </a:pPr>
                      <a:r>
                        <a:rPr lang="en-US" altLang="zh-CN"/>
                        <a:t>4</a:t>
                      </a:r>
                      <a:endParaRPr lang="en-US" altLang="zh-CN"/>
                    </a:p>
                  </a:txBody>
                  <a:tcPr/>
                </a:tc>
                <a:tc>
                  <a:txBody>
                    <a:bodyPr/>
                    <a:lstStyle/>
                    <a:p>
                      <a:pPr>
                        <a:buNone/>
                      </a:pPr>
                      <a:r>
                        <a:rPr lang="zh-CN" altLang="en-US"/>
                        <a:t>获得的结果行数</a:t>
                      </a:r>
                      <a:endParaRPr lang="zh-CN" altLang="en-US"/>
                    </a:p>
                  </a:txBody>
                  <a:tcPr/>
                </a:tc>
              </a:tr>
              <a:tr h="370840">
                <a:tc>
                  <a:txBody>
                    <a:bodyPr/>
                    <a:lstStyle/>
                    <a:p>
                      <a:pPr>
                        <a:buNone/>
                      </a:pPr>
                      <a:r>
                        <a:rPr lang="en-US" altLang="zh-CN"/>
                        <a:t>5</a:t>
                      </a:r>
                      <a:endParaRPr lang="en-US" altLang="zh-CN"/>
                    </a:p>
                  </a:txBody>
                  <a:tcPr/>
                </a:tc>
                <a:tc>
                  <a:txBody>
                    <a:bodyPr/>
                    <a:lstStyle/>
                    <a:p>
                      <a:pPr>
                        <a:buNone/>
                      </a:pPr>
                      <a:r>
                        <a:rPr lang="zh-CN" altLang="en-US"/>
                        <a:t>扫描的数据行数</a:t>
                      </a:r>
                      <a:endParaRPr lang="zh-CN" altLang="en-US"/>
                    </a:p>
                  </a:txBody>
                  <a:tcPr/>
                </a:tc>
              </a:tr>
              <a:tr h="370840">
                <a:tc>
                  <a:txBody>
                    <a:bodyPr/>
                    <a:lstStyle/>
                    <a:p>
                      <a:pPr>
                        <a:buNone/>
                      </a:pPr>
                      <a:r>
                        <a:rPr lang="en-US" altLang="zh-CN"/>
                        <a:t>6</a:t>
                      </a:r>
                      <a:endParaRPr lang="en-US" altLang="zh-CN"/>
                    </a:p>
                  </a:txBody>
                  <a:tcPr/>
                </a:tc>
                <a:tc>
                  <a:txBody>
                    <a:bodyPr/>
                    <a:lstStyle/>
                    <a:p>
                      <a:pPr>
                        <a:buNone/>
                      </a:pPr>
                      <a:r>
                        <a:rPr lang="zh-CN" altLang="en-US"/>
                        <a:t>这</a:t>
                      </a:r>
                      <a:r>
                        <a:rPr lang="en-US" altLang="zh-CN"/>
                        <a:t>SQL</a:t>
                      </a:r>
                      <a:r>
                        <a:rPr lang="zh-CN" altLang="en-US"/>
                        <a:t>执行的具体时间</a:t>
                      </a:r>
                      <a:endParaRPr lang="zh-CN" altLang="en-US"/>
                    </a:p>
                  </a:txBody>
                  <a:tcPr/>
                </a:tc>
              </a:tr>
              <a:tr h="370840">
                <a:tc>
                  <a:txBody>
                    <a:bodyPr/>
                    <a:lstStyle/>
                    <a:p>
                      <a:pPr>
                        <a:buNone/>
                      </a:pPr>
                      <a:r>
                        <a:rPr lang="en-US" altLang="zh-CN"/>
                        <a:t>7</a:t>
                      </a:r>
                      <a:endParaRPr lang="en-US" altLang="zh-CN"/>
                    </a:p>
                  </a:txBody>
                  <a:tcPr/>
                </a:tc>
                <a:tc>
                  <a:txBody>
                    <a:bodyPr/>
                    <a:lstStyle/>
                    <a:p>
                      <a:pPr>
                        <a:buNone/>
                      </a:pPr>
                      <a:r>
                        <a:rPr lang="zh-CN" altLang="en-US" dirty="0"/>
                        <a:t>具体的</a:t>
                      </a:r>
                      <a:r>
                        <a:rPr lang="en-US" altLang="zh-CN" dirty="0"/>
                        <a:t>SQL</a:t>
                      </a:r>
                      <a:r>
                        <a:rPr lang="zh-CN" altLang="en-US" dirty="0"/>
                        <a:t>语句</a:t>
                      </a:r>
                      <a:endParaRPr lang="zh-CN" altLang="en-US" dirty="0"/>
                    </a:p>
                  </a:txBody>
                  <a:tcPr/>
                </a:tc>
              </a:tr>
            </a:tbl>
          </a:graphicData>
        </a:graphic>
      </p:graphicFrame>
      <p:pic>
        <p:nvPicPr>
          <p:cNvPr id="4" name="图片 3"/>
          <p:cNvPicPr>
            <a:picLocks noChangeAspect="1"/>
          </p:cNvPicPr>
          <p:nvPr/>
        </p:nvPicPr>
        <p:blipFill>
          <a:blip r:embed="rId2"/>
          <a:stretch>
            <a:fillRect/>
          </a:stretch>
        </p:blipFill>
        <p:spPr>
          <a:xfrm>
            <a:off x="1228090" y="1075055"/>
            <a:ext cx="8835390" cy="2198370"/>
          </a:xfrm>
          <a:prstGeom prst="rect">
            <a:avLst/>
          </a:prstGeom>
        </p:spPr>
      </p:pic>
      <mc:AlternateContent xmlns:mc="http://schemas.openxmlformats.org/markup-compatibility/2006" xmlns:p14="http://schemas.microsoft.com/office/powerpoint/2010/main">
        <mc:Choice Requires="p14">
          <p:contentPart r:id="rId3" p14:bwMode="auto">
            <p14:nvContentPartPr>
              <p14:cNvPr id="5" name="墨迹 4"/>
              <p14:cNvContentPartPr/>
              <p14:nvPr/>
            </p14:nvContentPartPr>
            <p14:xfrm>
              <a:off x="1095375" y="2679700"/>
              <a:ext cx="1014730" cy="426720"/>
            </p14:xfrm>
          </p:contentPart>
        </mc:Choice>
        <mc:Fallback xmlns="">
          <p:pic>
            <p:nvPicPr>
              <p:cNvPr id="5" name="墨迹 4"/>
            </p:nvPicPr>
            <p:blipFill>
              <a:blip r:embed="rId4"/>
            </p:blipFill>
            <p:spPr>
              <a:xfrm>
                <a:off x="1095375" y="2679700"/>
                <a:ext cx="1014730" cy="426720"/>
              </a:xfrm>
              <a:prstGeom prst="rect"/>
            </p:spPr>
          </p:pic>
        </mc:Fallback>
      </mc:AlternateContent>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311910" y="1532255"/>
            <a:ext cx="9912350" cy="3156585"/>
          </a:xfrm>
          <a:prstGeom prst="rect">
            <a:avLst/>
          </a:prstGeom>
        </p:spPr>
      </p:pic>
      <p:sp>
        <p:nvSpPr>
          <p:cNvPr id="3" name="文本框 2"/>
          <p:cNvSpPr txBox="1"/>
          <p:nvPr/>
        </p:nvSpPr>
        <p:spPr>
          <a:xfrm>
            <a:off x="1312007" y="443920"/>
            <a:ext cx="5059018" cy="521970"/>
          </a:xfrm>
          <a:prstGeom prst="rect">
            <a:avLst/>
          </a:prstGeom>
          <a:noFill/>
        </p:spPr>
        <p:txBody>
          <a:bodyPr wrap="square" rtlCol="0">
            <a:spAutoFit/>
          </a:bodyPr>
          <a:p>
            <a:r>
              <a:rPr lang="zh-CN" altLang="en-US" sz="2800" b="1" dirty="0">
                <a:latin typeface="+mj-ea"/>
                <a:ea typeface="+mj-ea"/>
              </a:rPr>
              <a:t>慢查询日志的内容</a:t>
            </a:r>
            <a:endParaRPr lang="zh-CN" altLang="en-US" sz="2800" b="1" dirty="0">
              <a:latin typeface="+mj-ea"/>
              <a:ea typeface="+mj-ea"/>
            </a:endParaRPr>
          </a:p>
        </p:txBody>
      </p:sp>
      <p:sp>
        <p:nvSpPr>
          <p:cNvPr id="4" name="文本框 3"/>
          <p:cNvSpPr txBox="1"/>
          <p:nvPr/>
        </p:nvSpPr>
        <p:spPr>
          <a:xfrm>
            <a:off x="5192395" y="851535"/>
            <a:ext cx="2611120" cy="645160"/>
          </a:xfrm>
          <a:prstGeom prst="rect">
            <a:avLst/>
          </a:prstGeom>
          <a:noFill/>
        </p:spPr>
        <p:txBody>
          <a:bodyPr wrap="square" rtlCol="0">
            <a:spAutoFit/>
          </a:bodyPr>
          <a:p>
            <a:r>
              <a:rPr lang="zh-CN" altLang="en-US" b="1">
                <a:solidFill>
                  <a:srgbClr val="FF0000"/>
                </a:solidFill>
              </a:rPr>
              <a:t>工作中经常使用的实时跟踪日志的方式</a:t>
            </a:r>
            <a:endParaRPr lang="zh-CN" altLang="en-US" b="1">
              <a:solidFill>
                <a:srgbClr val="FF0000"/>
              </a:solidFill>
            </a:endParaRPr>
          </a:p>
        </p:txBody>
      </p:sp>
      <p:pic>
        <p:nvPicPr>
          <p:cNvPr id="5" name="图片 4"/>
          <p:cNvPicPr>
            <a:picLocks noChangeAspect="1"/>
          </p:cNvPicPr>
          <p:nvPr/>
        </p:nvPicPr>
        <p:blipFill>
          <a:blip r:embed="rId2"/>
          <a:stretch>
            <a:fillRect/>
          </a:stretch>
        </p:blipFill>
        <p:spPr>
          <a:xfrm>
            <a:off x="1162685" y="5665470"/>
            <a:ext cx="7319010" cy="680085"/>
          </a:xfrm>
          <a:prstGeom prst="rect">
            <a:avLst/>
          </a:prstGeom>
        </p:spPr>
      </p:pic>
      <p:sp>
        <p:nvSpPr>
          <p:cNvPr id="6" name="文本框 5"/>
          <p:cNvSpPr txBox="1"/>
          <p:nvPr/>
        </p:nvSpPr>
        <p:spPr>
          <a:xfrm>
            <a:off x="1056640" y="4885055"/>
            <a:ext cx="5098415" cy="645160"/>
          </a:xfrm>
          <a:prstGeom prst="rect">
            <a:avLst/>
          </a:prstGeom>
          <a:noFill/>
        </p:spPr>
        <p:txBody>
          <a:bodyPr wrap="square" rtlCol="0">
            <a:spAutoFit/>
          </a:bodyPr>
          <a:p>
            <a:r>
              <a:rPr lang="zh-CN" altLang="en-US"/>
              <a:t>通过</a:t>
            </a:r>
            <a:r>
              <a:rPr lang="zh-CN" altLang="en-US">
                <a:solidFill>
                  <a:srgbClr val="FF0000"/>
                </a:solidFill>
              </a:rPr>
              <a:t>配置文件</a:t>
            </a:r>
            <a:r>
              <a:rPr lang="zh-CN" altLang="en-US"/>
              <a:t>，来开启慢查询，只需要添加以下三个字段即可</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幻读</a:t>
            </a:r>
            <a:endParaRPr lang="zh-CN" altLang="en-US"/>
          </a:p>
        </p:txBody>
      </p:sp>
      <p:pic>
        <p:nvPicPr>
          <p:cNvPr id="4" name="内容占位符 3"/>
          <p:cNvPicPr>
            <a:picLocks noChangeAspect="1"/>
          </p:cNvPicPr>
          <p:nvPr>
            <p:ph idx="1"/>
          </p:nvPr>
        </p:nvPicPr>
        <p:blipFill>
          <a:blip r:embed="rId1"/>
          <a:stretch>
            <a:fillRect/>
          </a:stretch>
        </p:blipFill>
        <p:spPr>
          <a:xfrm>
            <a:off x="1845310" y="560705"/>
            <a:ext cx="9787890" cy="5156835"/>
          </a:xfrm>
          <a:prstGeom prst="rect">
            <a:avLst/>
          </a:prstGeom>
        </p:spPr>
      </p:pic>
      <p:sp>
        <p:nvSpPr>
          <p:cNvPr id="5" name="文本框 4"/>
          <p:cNvSpPr txBox="1"/>
          <p:nvPr/>
        </p:nvSpPr>
        <p:spPr>
          <a:xfrm>
            <a:off x="35560" y="2602230"/>
            <a:ext cx="3113405" cy="368300"/>
          </a:xfrm>
          <a:prstGeom prst="rect">
            <a:avLst/>
          </a:prstGeom>
          <a:noFill/>
        </p:spPr>
        <p:txBody>
          <a:bodyPr wrap="square" rtlCol="0">
            <a:spAutoFit/>
          </a:bodyPr>
          <a:p>
            <a:r>
              <a:rPr lang="zh-CN" altLang="en-US"/>
              <a:t>针对于</a:t>
            </a:r>
            <a:r>
              <a:rPr lang="en-US" altLang="zh-CN">
                <a:solidFill>
                  <a:srgbClr val="FF0000"/>
                </a:solidFill>
              </a:rPr>
              <a:t>INSERT</a:t>
            </a:r>
            <a:r>
              <a:rPr lang="zh-CN" altLang="en-US"/>
              <a:t>和</a:t>
            </a:r>
            <a:r>
              <a:rPr lang="en-US" altLang="zh-CN">
                <a:solidFill>
                  <a:srgbClr val="FF0000"/>
                </a:solidFill>
              </a:rPr>
              <a:t>DELETE</a:t>
            </a:r>
            <a:endParaRPr lang="en-US" altLang="zh-CN">
              <a:solidFill>
                <a:srgbClr val="FF0000"/>
              </a:solidFill>
            </a:endParaRPr>
          </a:p>
        </p:txBody>
      </p:sp>
    </p:spTree>
    <p:custDataLst>
      <p:tags r:id="rId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事务的隔离级别</a:t>
            </a:r>
            <a:endParaRPr lang="zh-CN" altLang="en-US"/>
          </a:p>
        </p:txBody>
      </p:sp>
      <p:pic>
        <p:nvPicPr>
          <p:cNvPr id="4" name="内容占位符 3"/>
          <p:cNvPicPr>
            <a:picLocks noChangeAspect="1"/>
          </p:cNvPicPr>
          <p:nvPr>
            <p:ph idx="1"/>
          </p:nvPr>
        </p:nvPicPr>
        <p:blipFill>
          <a:blip r:embed="rId1"/>
          <a:stretch>
            <a:fillRect/>
          </a:stretch>
        </p:blipFill>
        <p:spPr>
          <a:xfrm>
            <a:off x="1065530" y="1905635"/>
            <a:ext cx="8046720" cy="2389505"/>
          </a:xfrm>
          <a:prstGeom prst="rect">
            <a:avLst/>
          </a:prstGeom>
        </p:spPr>
      </p:pic>
      <mc:AlternateContent xmlns:mc="http://schemas.openxmlformats.org/markup-compatibility/2006" xmlns:p14="http://schemas.microsoft.com/office/powerpoint/2010/main">
        <mc:Choice Requires="p14">
          <p:contentPart r:id="rId2" p14:bwMode="auto">
            <p14:nvContentPartPr>
              <p14:cNvPr id="5" name="墨迹 4"/>
              <p14:cNvContentPartPr/>
              <p14:nvPr/>
            </p14:nvContentPartPr>
            <p14:xfrm>
              <a:off x="1725295" y="2590165"/>
              <a:ext cx="2777490" cy="137160"/>
            </p14:xfrm>
          </p:contentPart>
        </mc:Choice>
        <mc:Fallback xmlns="">
          <p:pic>
            <p:nvPicPr>
              <p:cNvPr id="5" name="墨迹 4"/>
            </p:nvPicPr>
            <p:blipFill>
              <a:blip r:embed="rId3"/>
            </p:blipFill>
            <p:spPr>
              <a:xfrm>
                <a:off x="1725295" y="2590165"/>
                <a:ext cx="2777490" cy="137160"/>
              </a:xfrm>
              <a:prstGeom prst="rect"/>
            </p:spPr>
          </p:pic>
        </mc:Fallback>
      </mc:AlternateContent>
    </p:spTree>
    <p:custDataLst>
      <p:tags r:id="rId4"/>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总结</a:t>
            </a:r>
            <a:endParaRPr lang="zh-CN" altLang="en-US"/>
          </a:p>
        </p:txBody>
      </p:sp>
      <p:pic>
        <p:nvPicPr>
          <p:cNvPr id="4" name="内容占位符 3"/>
          <p:cNvPicPr>
            <a:picLocks noChangeAspect="1"/>
          </p:cNvPicPr>
          <p:nvPr>
            <p:ph idx="1"/>
          </p:nvPr>
        </p:nvPicPr>
        <p:blipFill>
          <a:blip r:embed="rId1"/>
          <a:stretch>
            <a:fillRect/>
          </a:stretch>
        </p:blipFill>
        <p:spPr>
          <a:xfrm>
            <a:off x="1508760" y="1569085"/>
            <a:ext cx="6934835" cy="3803650"/>
          </a:xfrm>
          <a:prstGeom prst="rect">
            <a:avLst/>
          </a:prstGeom>
        </p:spPr>
      </p:pic>
    </p:spTree>
    <p:custDataLst>
      <p:tags r:id="rId2"/>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4.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BEAUTIFY_FLAG" val="#wm#"/>
  <p:tag name="KSO_WM_TEMPLATE_CATEGORY" val="custom"/>
  <p:tag name="KSO_WM_TEMPLATE_INDEX" val="20205081"/>
</p:tagLst>
</file>

<file path=ppt/tags/tag67.xml><?xml version="1.0" encoding="utf-8"?>
<p:tagLst xmlns:p="http://schemas.openxmlformats.org/presentationml/2006/main">
  <p:tag name="KSO_WM_BEAUTIFY_FLAG" val="#wm#"/>
  <p:tag name="KSO_WM_TEMPLATE_CATEGORY" val="custom"/>
  <p:tag name="KSO_WM_TEMPLATE_INDEX" val="20205081"/>
</p:tagLst>
</file>

<file path=ppt/tags/tag68.xml><?xml version="1.0" encoding="utf-8"?>
<p:tagLst xmlns:p="http://schemas.openxmlformats.org/presentationml/2006/main">
  <p:tag name="KSO_WM_BEAUTIFY_FLAG" val="#wm#"/>
  <p:tag name="KSO_WM_TEMPLATE_CATEGORY" val="custom"/>
  <p:tag name="KSO_WM_TEMPLATE_INDEX" val="20205081"/>
</p:tagLst>
</file>

<file path=ppt/tags/tag69.xml><?xml version="1.0" encoding="utf-8"?>
<p:tagLst xmlns:p="http://schemas.openxmlformats.org/presentationml/2006/main">
  <p:tag name="KSO_WM_BEAUTIFY_FLAG" val="#wm#"/>
  <p:tag name="KSO_WM_TEMPLATE_CATEGORY" val="custom"/>
  <p:tag name="KSO_WM_TEMPLATE_INDEX" val="2020508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081"/>
</p:tagLst>
</file>

<file path=ppt/tags/tag71.xml><?xml version="1.0" encoding="utf-8"?>
<p:tagLst xmlns:p="http://schemas.openxmlformats.org/presentationml/2006/main">
  <p:tag name="KSO_WM_BEAUTIFY_FLAG" val="#wm#"/>
  <p:tag name="KSO_WM_TEMPLATE_CATEGORY" val="custom"/>
  <p:tag name="KSO_WM_TEMPLATE_INDEX" val="20205081"/>
</p:tagLst>
</file>

<file path=ppt/tags/tag72.xml><?xml version="1.0" encoding="utf-8"?>
<p:tagLst xmlns:p="http://schemas.openxmlformats.org/presentationml/2006/main">
  <p:tag name="KSO_WM_BEAUTIFY_FLAG" val="#wm#"/>
  <p:tag name="KSO_WM_TEMPLATE_CATEGORY" val="custom"/>
  <p:tag name="KSO_WM_TEMPLATE_INDEX" val="20205081"/>
</p:tagLst>
</file>

<file path=ppt/tags/tag73.xml><?xml version="1.0" encoding="utf-8"?>
<p:tagLst xmlns:p="http://schemas.openxmlformats.org/presentationml/2006/main">
  <p:tag name="KSO_WM_BEAUTIFY_FLAG" val="#wm#"/>
  <p:tag name="KSO_WM_TEMPLATE_CATEGORY" val="custom"/>
  <p:tag name="KSO_WM_TEMPLATE_INDEX" val="20205081"/>
</p:tagLst>
</file>

<file path=ppt/tags/tag74.xml><?xml version="1.0" encoding="utf-8"?>
<p:tagLst xmlns:p="http://schemas.openxmlformats.org/presentationml/2006/main">
  <p:tag name="KSO_WM_BEAUTIFY_FLAG" val="#wm#"/>
  <p:tag name="KSO_WM_TEMPLATE_CATEGORY" val="custom"/>
  <p:tag name="KSO_WM_TEMPLATE_INDEX" val="20205081"/>
</p:tagLst>
</file>

<file path=ppt/tags/tag75.xml><?xml version="1.0" encoding="utf-8"?>
<p:tagLst xmlns:p="http://schemas.openxmlformats.org/presentationml/2006/main">
  <p:tag name="KSO_WM_BEAUTIFY_FLAG" val="#wm#"/>
  <p:tag name="KSO_WM_TEMPLATE_CATEGORY" val="custom"/>
  <p:tag name="KSO_WM_TEMPLATE_INDEX" val="20205081"/>
</p:tagLst>
</file>

<file path=ppt/tags/tag76.xml><?xml version="1.0" encoding="utf-8"?>
<p:tagLst xmlns:p="http://schemas.openxmlformats.org/presentationml/2006/main">
  <p:tag name="KSO_WM_BEAUTIFY_FLAG" val="#wm#"/>
  <p:tag name="KSO_WM_TEMPLATE_CATEGORY" val="custom"/>
  <p:tag name="KSO_WM_TEMPLATE_INDEX" val="20205081"/>
</p:tagLst>
</file>

<file path=ppt/tags/tag77.xml><?xml version="1.0" encoding="utf-8"?>
<p:tagLst xmlns:p="http://schemas.openxmlformats.org/presentationml/2006/main">
  <p:tag name="KSO_WM_BEAUTIFY_FLAG" val="#wm#"/>
  <p:tag name="KSO_WM_TEMPLATE_CATEGORY" val="custom"/>
  <p:tag name="KSO_WM_TEMPLATE_INDEX" val="20205081"/>
</p:tagLst>
</file>

<file path=ppt/tags/tag78.xml><?xml version="1.0" encoding="utf-8"?>
<p:tagLst xmlns:p="http://schemas.openxmlformats.org/presentationml/2006/main">
  <p:tag name="KSO_WM_BEAUTIFY_FLAG" val="#wm#"/>
  <p:tag name="KSO_WM_TEMPLATE_CATEGORY" val="custom"/>
  <p:tag name="KSO_WM_TEMPLATE_INDEX" val="20205081"/>
</p:tagLst>
</file>

<file path=ppt/tags/tag79.xml><?xml version="1.0" encoding="utf-8"?>
<p:tagLst xmlns:p="http://schemas.openxmlformats.org/presentationml/2006/main">
  <p:tag name="KSO_WM_BEAUTIFY_FLAG" val="#wm#"/>
  <p:tag name="KSO_WM_TEMPLATE_CATEGORY" val="custom"/>
  <p:tag name="KSO_WM_TEMPLATE_INDEX" val="2020508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wm#"/>
  <p:tag name="KSO_WM_TEMPLATE_CATEGORY" val="custom"/>
  <p:tag name="KSO_WM_TEMPLATE_INDEX" val="20205081"/>
</p:tagLst>
</file>

<file path=ppt/tags/tag81.xml><?xml version="1.0" encoding="utf-8"?>
<p:tagLst xmlns:p="http://schemas.openxmlformats.org/presentationml/2006/main">
  <p:tag name="KSO_WM_BEAUTIFY_FLAG" val="#wm#"/>
  <p:tag name="KSO_WM_TEMPLATE_CATEGORY" val="custom"/>
  <p:tag name="KSO_WM_TEMPLATE_INDEX" val="20205081"/>
</p:tagLst>
</file>

<file path=ppt/tags/tag82.xml><?xml version="1.0" encoding="utf-8"?>
<p:tagLst xmlns:p="http://schemas.openxmlformats.org/presentationml/2006/main">
  <p:tag name="KSO_WM_UNIT_TABLE_BEAUTIFY" val="smartTable{d644ea5d-6231-49d5-84f4-01d2c3068645}"/>
</p:tagLst>
</file>

<file path=ppt/tags/tag83.xml><?xml version="1.0" encoding="utf-8"?>
<p:tagLst xmlns:p="http://schemas.openxmlformats.org/presentationml/2006/main">
  <p:tag name="KSO_WM_UNIT_TABLE_BEAUTIFY" val="smartTable{7f30268d-3c89-43df-b00c-d7b4f6345db7}"/>
</p:tagLst>
</file>

<file path=ppt/tags/tag84.xml><?xml version="1.0" encoding="utf-8"?>
<p:tagLst xmlns:p="http://schemas.openxmlformats.org/presentationml/2006/main">
  <p:tag name="KSO_WM_UNIT_TABLE_BEAUTIFY" val="smartTable{1667a8fe-3f74-4303-aca9-881a2709ceb0}"/>
</p:tagLst>
</file>

<file path=ppt/tags/tag85.xml><?xml version="1.0" encoding="utf-8"?>
<p:tagLst xmlns:p="http://schemas.openxmlformats.org/presentationml/2006/main">
  <p:tag name="KSO_WM_UNIT_TABLE_BEAUTIFY" val="smartTable{d644ea5d-6231-49d5-84f4-01d2c3068645}"/>
</p:tagLst>
</file>

<file path=ppt/tags/tag86.xml><?xml version="1.0" encoding="utf-8"?>
<p:tagLst xmlns:p="http://schemas.openxmlformats.org/presentationml/2006/main">
  <p:tag name="KSO_WM_BEAUTIFY_FLAG" val="#wm#"/>
  <p:tag name="KSO_WM_TEMPLATE_CATEGORY" val="custom"/>
  <p:tag name="KSO_WM_TEMPLATE_INDEX" val="20205081"/>
</p:tagLst>
</file>

<file path=ppt/tags/tag87.xml><?xml version="1.0" encoding="utf-8"?>
<p:tagLst xmlns:p="http://schemas.openxmlformats.org/presentationml/2006/main">
  <p:tag name="KSO_WM_BEAUTIFY_FLAG" val="#wm#"/>
  <p:tag name="KSO_WM_TEMPLATE_CATEGORY" val="custom"/>
  <p:tag name="KSO_WM_TEMPLATE_INDEX" val="20205081"/>
</p:tagLst>
</file>

<file path=ppt/tags/tag88.xml><?xml version="1.0" encoding="utf-8"?>
<p:tagLst xmlns:p="http://schemas.openxmlformats.org/presentationml/2006/main">
  <p:tag name="KSO_WM_BEAUTIFY_FLAG" val="#wm#"/>
  <p:tag name="KSO_WM_TEMPLATE_CATEGORY" val="custom"/>
  <p:tag name="KSO_WM_TEMPLATE_INDEX" val="20205081"/>
</p:tagLst>
</file>

<file path=ppt/tags/tag89.xml><?xml version="1.0" encoding="utf-8"?>
<p:tagLst xmlns:p="http://schemas.openxmlformats.org/presentationml/2006/main">
  <p:tag name="KSO_WM_BEAUTIFY_FLAG" val="#wm#"/>
  <p:tag name="KSO_WM_TEMPLATE_CATEGORY" val="custom"/>
  <p:tag name="KSO_WM_TEMPLATE_INDEX" val="2020508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wm#"/>
  <p:tag name="KSO_WM_TEMPLATE_CATEGORY" val="custom"/>
  <p:tag name="KSO_WM_TEMPLATE_INDEX" val="20205081"/>
</p:tagLst>
</file>

<file path=ppt/tags/tag91.xml><?xml version="1.0" encoding="utf-8"?>
<p:tagLst xmlns:p="http://schemas.openxmlformats.org/presentationml/2006/main">
  <p:tag name="KSO_WM_BEAUTIFY_FLAG" val="#wm#"/>
  <p:tag name="KSO_WM_TEMPLATE_CATEGORY" val="custom"/>
  <p:tag name="KSO_WM_TEMPLATE_INDEX" val="20205081"/>
</p:tagLst>
</file>

<file path=ppt/tags/tag92.xml><?xml version="1.0" encoding="utf-8"?>
<p:tagLst xmlns:p="http://schemas.openxmlformats.org/presentationml/2006/main">
  <p:tag name="KSO_WM_BEAUTIFY_FLAG" val="#wm#"/>
  <p:tag name="KSO_WM_TEMPLATE_CATEGORY" val="custom"/>
  <p:tag name="KSO_WM_TEMPLATE_INDEX" val="20205081"/>
</p:tagLst>
</file>

<file path=ppt/tags/tag93.xml><?xml version="1.0" encoding="utf-8"?>
<p:tagLst xmlns:p="http://schemas.openxmlformats.org/presentationml/2006/main">
  <p:tag name="commondata" val="eyJoZGlkIjoiZjk5OGJhZjdlMmIxOWJmOGZhOWY3NTQwN2E3MTEzYWEifQ=="/>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6621</Words>
  <Application>WPS 演示</Application>
  <PresentationFormat>宽屏</PresentationFormat>
  <Paragraphs>638</Paragraphs>
  <Slides>63</Slides>
  <Notes>4</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63</vt:i4>
      </vt:variant>
    </vt:vector>
  </HeadingPairs>
  <TitlesOfParts>
    <vt:vector size="76" baseType="lpstr">
      <vt:lpstr>Arial</vt:lpstr>
      <vt:lpstr>宋体</vt:lpstr>
      <vt:lpstr>Wingdings</vt:lpstr>
      <vt:lpstr>Wingdings</vt:lpstr>
      <vt:lpstr>微软雅黑</vt:lpstr>
      <vt:lpstr>Arial Unicode MS</vt:lpstr>
      <vt:lpstr>Calibri</vt:lpstr>
      <vt:lpstr>Helvetica Neue</vt:lpstr>
      <vt:lpstr>SFMono-Regular</vt:lpstr>
      <vt:lpstr>Segoe Print</vt:lpstr>
      <vt:lpstr>Verdana</vt:lpstr>
      <vt:lpstr>Chinese Quote</vt:lpstr>
      <vt:lpstr>WPS</vt:lpstr>
      <vt:lpstr>MySQL优化</vt:lpstr>
      <vt:lpstr>并发控制带来的问题</vt:lpstr>
      <vt:lpstr>丢失更新 -- 情况1</vt:lpstr>
      <vt:lpstr>丢失更新 -- 情况2</vt:lpstr>
      <vt:lpstr>脏读</vt:lpstr>
      <vt:lpstr>不可重复读</vt:lpstr>
      <vt:lpstr>幻读</vt:lpstr>
      <vt:lpstr>事务的隔离级别</vt:lpstr>
      <vt:lpstr>总结</vt:lpstr>
      <vt:lpstr>查看MySQL服务器有多少连接</vt:lpstr>
      <vt:lpstr>查看事务默认的隔离级别</vt:lpstr>
      <vt:lpstr>设置为读未提交的隔离级别</vt:lpstr>
      <vt:lpstr>读已提交的隔离级别</vt:lpstr>
      <vt:lpstr>可重复读的隔离级别</vt:lpstr>
      <vt:lpstr>RR级别没有解决幻读的问题</vt:lpstr>
      <vt:lpstr>串行化 Serializable</vt:lpstr>
      <vt:lpstr>索引</vt:lpstr>
      <vt:lpstr>索引该使用什么样的数据结构呢？（重要） </vt:lpstr>
      <vt:lpstr>哈希索引 </vt:lpstr>
      <vt:lpstr>哈希索引</vt:lpstr>
      <vt:lpstr>二分查找</vt:lpstr>
      <vt:lpstr>二叉树索引</vt:lpstr>
      <vt:lpstr>AVL树   红黑树</vt:lpstr>
      <vt:lpstr>B树</vt:lpstr>
      <vt:lpstr>B树</vt:lpstr>
      <vt:lpstr>实际读取磁盘时</vt:lpstr>
      <vt:lpstr>磁盘IO的原理</vt:lpstr>
      <vt:lpstr>PowerPoint 演示文稿</vt:lpstr>
      <vt:lpstr>那最终为什么没有使用B树作为存储引擎呢？</vt:lpstr>
      <vt:lpstr>B+树</vt:lpstr>
      <vt:lpstr>B+树</vt:lpstr>
      <vt:lpstr>PowerPoint 演示文稿</vt:lpstr>
      <vt:lpstr>PowerPoint 演示文稿</vt:lpstr>
      <vt:lpstr>PowerPoint 演示文稿</vt:lpstr>
      <vt:lpstr>PowerPoint 演示文稿</vt:lpstr>
      <vt:lpstr>PowerPoint 演示文稿</vt:lpstr>
      <vt:lpstr>索引分类</vt:lpstr>
      <vt:lpstr>PowerPoint 演示文稿</vt:lpstr>
      <vt:lpstr>测试用例</vt:lpstr>
      <vt:lpstr>普通索引</vt:lpstr>
      <vt:lpstr>当表中的数据量比较大时</vt:lpstr>
      <vt:lpstr>在普通字段上建立了普通索引之后</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星空</cp:lastModifiedBy>
  <cp:revision>534</cp:revision>
  <dcterms:created xsi:type="dcterms:W3CDTF">2019-06-19T02:08:00Z</dcterms:created>
  <dcterms:modified xsi:type="dcterms:W3CDTF">2024-06-13T12:32:46Z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2052-12.1.0.16929</vt:lpwstr>
  </property>
  <property fmtid="{D5CDD505-2E9C-101B-9397-08002B2CF9AE}" pid="3" name="ICV">
    <vt:lpwstr>FB5E642AAEE74F9FA4E8204863D82CF6_11</vt:lpwstr>
  </property>
</Properties>
</file>